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6" autoAdjust="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3.sablya\Transport\For_Luda\DTEK\ксо\1TZ4CX~P\template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2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86578" y="142852"/>
            <a:ext cx="2133600" cy="365125"/>
          </a:xfrm>
        </p:spPr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3.sablya\Transport\For_Luda\DTEK\ксо\1TZ4CX~P\template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0" y="0"/>
            <a:ext cx="91462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043890" cy="428628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3pPr algn="l">
              <a:defRPr/>
            </a:lvl3pPr>
          </a:lstStyle>
          <a:p>
            <a:pPr lv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\\server3.sablya\Transport\For_Luda\DTEK\ксо\today\template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3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761A-7EE7-4BE2-A7DD-5C61A9AC5C4B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1C14A-49F6-4BA5-90C5-57E90CD3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8143932" cy="869947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Побутов</a:t>
            </a:r>
            <a:r>
              <a:rPr lang="uk-UA" b="1" dirty="0" smtClean="0">
                <a:solidFill>
                  <a:srgbClr val="0070C0"/>
                </a:solidFill>
              </a:rPr>
              <a:t>і прилади і економія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5643578"/>
            <a:ext cx="4643470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Підготувала учениця 11-Б класу </a:t>
            </a:r>
            <a:r>
              <a:rPr lang="uk-UA" dirty="0" err="1" smtClean="0"/>
              <a:t>Зеленодольської</a:t>
            </a:r>
            <a:r>
              <a:rPr lang="uk-UA" dirty="0" smtClean="0"/>
              <a:t> ЗШ №1 І-ІІІ ступенів</a:t>
            </a:r>
          </a:p>
          <a:p>
            <a:pPr algn="ctr"/>
            <a:r>
              <a:rPr lang="uk-UA" dirty="0" err="1" smtClean="0"/>
              <a:t>Кривоконь</a:t>
            </a:r>
            <a:r>
              <a:rPr lang="uk-UA" dirty="0" smtClean="0"/>
              <a:t> </a:t>
            </a:r>
            <a:r>
              <a:rPr lang="uk-UA" dirty="0" err="1" smtClean="0"/>
              <a:t>Анатасія</a:t>
            </a:r>
            <a:endParaRPr lang="ru-RU" dirty="0"/>
          </a:p>
        </p:txBody>
      </p:sp>
      <p:pic>
        <p:nvPicPr>
          <p:cNvPr id="3074" name="Picture 2" descr="Ремонт бытовых приборов в техноцентре Радуга в Дзержинске"/>
          <p:cNvPicPr>
            <a:picLocks noChangeAspect="1" noChangeArrowheads="1"/>
          </p:cNvPicPr>
          <p:nvPr/>
        </p:nvPicPr>
        <p:blipFill>
          <a:blip r:embed="rId2"/>
          <a:srcRect t="12500" b="12499"/>
          <a:stretch>
            <a:fillRect/>
          </a:stretch>
        </p:blipFill>
        <p:spPr bwMode="auto">
          <a:xfrm>
            <a:off x="1142976" y="1759135"/>
            <a:ext cx="6524628" cy="3670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1.jpg"/>
          <p:cNvPicPr>
            <a:picLocks noChangeAspect="1"/>
          </p:cNvPicPr>
          <p:nvPr/>
        </p:nvPicPr>
        <p:blipFill>
          <a:blip r:embed="rId2"/>
          <a:srcRect t="3125"/>
          <a:stretch>
            <a:fillRect/>
          </a:stretch>
        </p:blipFill>
        <p:spPr>
          <a:xfrm>
            <a:off x="3929058" y="1214422"/>
            <a:ext cx="4691432" cy="4143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043890" cy="428628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Праска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28802"/>
            <a:ext cx="4214842" cy="4525963"/>
          </a:xfrm>
        </p:spPr>
        <p:txBody>
          <a:bodyPr>
            <a:normAutofit lnSpcReduction="10000"/>
          </a:bodyPr>
          <a:lstStyle/>
          <a:p>
            <a:pPr marL="92075" indent="-92075"/>
            <a:r>
              <a:rPr lang="uk-UA" sz="2800" dirty="0" smtClean="0"/>
              <a:t> Правильно обирайте режим прасування відповідно до типу тканини.</a:t>
            </a:r>
            <a:endParaRPr lang="ru-RU" sz="2800" dirty="0" smtClean="0"/>
          </a:p>
          <a:p>
            <a:pPr marL="92075" indent="-92075"/>
            <a:r>
              <a:rPr lang="ru-RU" sz="2800" dirty="0" smtClean="0"/>
              <a:t>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трішки</a:t>
            </a:r>
            <a:r>
              <a:rPr lang="ru-RU" sz="2800" dirty="0" smtClean="0"/>
              <a:t> </a:t>
            </a:r>
            <a:r>
              <a:rPr lang="ru-RU" sz="2800" dirty="0" err="1" smtClean="0"/>
              <a:t>зекономити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прасування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білизну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зволожити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err="1" smtClean="0"/>
              <a:t>Вчасно</a:t>
            </a:r>
            <a:r>
              <a:rPr lang="ru-RU" sz="2800" dirty="0" smtClean="0"/>
              <a:t> очищайте «</a:t>
            </a:r>
            <a:r>
              <a:rPr lang="ru-RU" sz="2800" dirty="0" err="1" smtClean="0"/>
              <a:t>підошву</a:t>
            </a:r>
            <a:r>
              <a:rPr lang="uk-UA" sz="2800" dirty="0" smtClean="0"/>
              <a:t>” праски від нагару .   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 descr="764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078" y="1142984"/>
            <a:ext cx="4905409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071546"/>
            <a:ext cx="5186370" cy="428628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УВАГА!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 </a:t>
            </a:r>
            <a:r>
              <a:rPr lang="ru-RU" sz="2800" b="1" dirty="0" err="1" smtClean="0">
                <a:solidFill>
                  <a:srgbClr val="C00000"/>
                </a:solidFill>
              </a:rPr>
              <a:t>залишайте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електроприлади</a:t>
            </a:r>
            <a:r>
              <a:rPr lang="ru-RU" sz="2800" b="1" dirty="0" smtClean="0">
                <a:solidFill>
                  <a:srgbClr val="C00000"/>
                </a:solidFill>
              </a:rPr>
              <a:t> в </a:t>
            </a:r>
            <a:r>
              <a:rPr lang="ru-RU" sz="2800" b="1" dirty="0" err="1" smtClean="0">
                <a:solidFill>
                  <a:srgbClr val="C00000"/>
                </a:solidFill>
              </a:rPr>
              <a:t>режимі</a:t>
            </a:r>
            <a:r>
              <a:rPr lang="ru-RU" sz="2800" b="1" dirty="0" smtClean="0">
                <a:solidFill>
                  <a:srgbClr val="C00000"/>
                </a:solidFill>
              </a:rPr>
              <a:t> «</a:t>
            </a:r>
            <a:r>
              <a:rPr lang="ru-RU" sz="2800" b="1" dirty="0" err="1" smtClean="0">
                <a:solidFill>
                  <a:srgbClr val="C00000"/>
                </a:solidFill>
              </a:rPr>
              <a:t>standby</a:t>
            </a:r>
            <a:r>
              <a:rPr lang="ru-RU" sz="2800" b="1" dirty="0" smtClean="0">
                <a:solidFill>
                  <a:srgbClr val="C00000"/>
                </a:solidFill>
              </a:rPr>
              <a:t>» </a:t>
            </a:r>
            <a:r>
              <a:rPr lang="ru-RU" sz="2800" dirty="0" smtClean="0"/>
              <a:t>(режим </a:t>
            </a:r>
            <a:r>
              <a:rPr lang="ru-RU" sz="2800" dirty="0" err="1" smtClean="0"/>
              <a:t>очікування</a:t>
            </a:r>
            <a:r>
              <a:rPr lang="ru-RU" sz="2800" dirty="0" smtClean="0"/>
              <a:t>) – </a:t>
            </a:r>
            <a:r>
              <a:rPr lang="ru-RU" sz="2800" dirty="0" err="1" smtClean="0"/>
              <a:t>вимикайте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розетки. </a:t>
            </a:r>
            <a:endParaRPr lang="ru-RU" sz="2800" dirty="0" smtClean="0"/>
          </a:p>
          <a:p>
            <a:r>
              <a:rPr lang="ru-RU" sz="2800" dirty="0" smtClean="0"/>
              <a:t>По – перше,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безпечніше</a:t>
            </a:r>
            <a:r>
              <a:rPr lang="ru-RU" sz="2800" dirty="0" smtClean="0"/>
              <a:t>, про </a:t>
            </a:r>
            <a:r>
              <a:rPr lang="uk-UA" sz="2800" dirty="0" smtClean="0"/>
              <a:t>щ</a:t>
            </a:r>
            <a:r>
              <a:rPr lang="ru-RU" sz="2800" dirty="0" smtClean="0"/>
              <a:t>о треба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пам’ятати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r>
              <a:rPr lang="ru-RU" sz="2800" dirty="0" smtClean="0"/>
              <a:t>По </a:t>
            </a:r>
            <a:r>
              <a:rPr lang="ru-RU" sz="2800" dirty="0" smtClean="0"/>
              <a:t>– друге, </a:t>
            </a:r>
            <a:r>
              <a:rPr lang="ru-RU" sz="2800" dirty="0" err="1" smtClean="0"/>
              <a:t>вимкнення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приладів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мережі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наприклад</a:t>
            </a:r>
            <a:r>
              <a:rPr lang="ru-RU" sz="2800" dirty="0" smtClean="0"/>
              <a:t>, </a:t>
            </a:r>
            <a:r>
              <a:rPr lang="ru-RU" sz="2800" dirty="0" err="1" smtClean="0"/>
              <a:t>телевізор</a:t>
            </a:r>
            <a:r>
              <a:rPr lang="ru-RU" sz="2800" dirty="0" smtClean="0"/>
              <a:t>, </a:t>
            </a:r>
            <a:r>
              <a:rPr lang="ru-RU" sz="2800" dirty="0" err="1" smtClean="0"/>
              <a:t>комп’ютер</a:t>
            </a:r>
            <a:r>
              <a:rPr lang="ru-RU" sz="2800" dirty="0" smtClean="0"/>
              <a:t>,  </a:t>
            </a:r>
            <a:r>
              <a:rPr lang="ru-RU" sz="2800" dirty="0" err="1" smtClean="0"/>
              <a:t>музичний</a:t>
            </a:r>
            <a:r>
              <a:rPr lang="ru-RU" sz="2800" dirty="0" smtClean="0"/>
              <a:t> центр – дозволить </a:t>
            </a:r>
            <a:r>
              <a:rPr lang="ru-RU" sz="2800" dirty="0" err="1" smtClean="0"/>
              <a:t>зменшити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електроенергії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середньому</a:t>
            </a:r>
            <a:r>
              <a:rPr lang="ru-RU" sz="2800" dirty="0" smtClean="0"/>
              <a:t> до 300 кВт/год</a:t>
            </a:r>
            <a:r>
              <a:rPr lang="uk-UA" sz="2800" dirty="0" smtClean="0"/>
              <a:t> в рік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5_13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00108"/>
            <a:ext cx="8009759" cy="5226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45943514.jpg"/>
          <p:cNvPicPr>
            <a:picLocks noChangeAspect="1"/>
          </p:cNvPicPr>
          <p:nvPr/>
        </p:nvPicPr>
        <p:blipFill>
          <a:blip r:embed="rId2"/>
          <a:srcRect l="16840" r="13044"/>
          <a:stretch>
            <a:fillRect/>
          </a:stretch>
        </p:blipFill>
        <p:spPr>
          <a:xfrm>
            <a:off x="5643570" y="0"/>
            <a:ext cx="3286148" cy="2980460"/>
          </a:xfrm>
          <a:prstGeom prst="rect">
            <a:avLst/>
          </a:prstGeom>
        </p:spPr>
      </p:pic>
      <p:pic>
        <p:nvPicPr>
          <p:cNvPr id="5" name="Рисунок 4" descr="a6a693e6be76eb5c306595fa8993511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357562"/>
            <a:ext cx="4265993" cy="32861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5214974" cy="4983179"/>
          </a:xfrm>
        </p:spPr>
        <p:txBody>
          <a:bodyPr>
            <a:normAutofit/>
          </a:bodyPr>
          <a:lstStyle/>
          <a:p>
            <a:pPr marL="92075" indent="-92075"/>
            <a:r>
              <a:rPr lang="uk-UA" sz="2800" dirty="0" smtClean="0"/>
              <a:t>  </a:t>
            </a:r>
            <a:r>
              <a:rPr lang="ru-RU" sz="2800" dirty="0" err="1" smtClean="0"/>
              <a:t>Зарядний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пристрій</a:t>
            </a:r>
            <a:r>
              <a:rPr lang="ru-RU" sz="2800" dirty="0" smtClean="0"/>
              <a:t>, </a:t>
            </a:r>
            <a:r>
              <a:rPr lang="ru-RU" sz="2800" dirty="0" err="1" smtClean="0"/>
              <a:t>увімкнений</a:t>
            </a:r>
            <a:r>
              <a:rPr lang="ru-RU" sz="2800" dirty="0" smtClean="0"/>
              <a:t> в розетку </a:t>
            </a:r>
            <a:r>
              <a:rPr lang="ru-RU" sz="2800" dirty="0" err="1" smtClean="0"/>
              <a:t>нагрівається</a:t>
            </a:r>
            <a:r>
              <a:rPr lang="ru-RU" sz="2800" dirty="0" smtClean="0"/>
              <a:t>,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як</a:t>
            </a:r>
            <a:r>
              <a:rPr lang="uk-UA" sz="2800" dirty="0" smtClean="0"/>
              <a:t>щ</a:t>
            </a:r>
            <a:r>
              <a:rPr lang="ru-RU" sz="2800" dirty="0" smtClean="0"/>
              <a:t>о там не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телефону, тому </a:t>
            </a:r>
            <a:r>
              <a:rPr lang="uk-UA" sz="2800" dirty="0" smtClean="0"/>
              <a:t>щ</a:t>
            </a:r>
            <a:r>
              <a:rPr lang="ru-RU" sz="2800" dirty="0" smtClean="0"/>
              <a:t>о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все одно </a:t>
            </a:r>
            <a:r>
              <a:rPr lang="ru-RU" sz="2800" dirty="0" err="1" smtClean="0"/>
              <a:t>споживає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електроенергію</a:t>
            </a:r>
            <a:r>
              <a:rPr lang="ru-RU" sz="2800" dirty="0" smtClean="0"/>
              <a:t>. </a:t>
            </a:r>
          </a:p>
          <a:p>
            <a:pPr marL="92075" indent="-92075"/>
            <a:r>
              <a:rPr lang="ru-RU" sz="2800" dirty="0" smtClean="0"/>
              <a:t>95 % </a:t>
            </a:r>
            <a:r>
              <a:rPr lang="ru-RU" sz="2800" dirty="0" err="1" smtClean="0"/>
              <a:t>електроенергії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даремно</a:t>
            </a:r>
            <a:r>
              <a:rPr lang="ru-RU" sz="2800" dirty="0" smtClean="0"/>
              <a:t>, коли </a:t>
            </a:r>
            <a:r>
              <a:rPr lang="ru-RU" sz="2800" dirty="0" err="1" smtClean="0"/>
              <a:t>зарядний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пристрій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постійно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ввімкнутий</a:t>
            </a:r>
            <a:endParaRPr lang="ru-RU" sz="2800" dirty="0" smtClean="0"/>
          </a:p>
          <a:p>
            <a:pPr marL="92075" indent="-92075"/>
            <a:r>
              <a:rPr lang="ru-RU" sz="2800" dirty="0" smtClean="0"/>
              <a:t> </a:t>
            </a:r>
            <a:r>
              <a:rPr lang="ru-RU" sz="2800" dirty="0" smtClean="0"/>
              <a:t>в розетку.</a:t>
            </a:r>
          </a:p>
          <a:p>
            <a:endParaRPr lang="ru-RU" sz="2800" dirty="0"/>
          </a:p>
        </p:txBody>
      </p:sp>
      <p:pic>
        <p:nvPicPr>
          <p:cNvPr id="7" name="Рисунок 6" descr="1387374481_543453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00372"/>
            <a:ext cx="4572000" cy="3390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043890" cy="428628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0070C0"/>
                </a:solidFill>
              </a:rPr>
              <a:t>Енергоспоживання в родині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Documents and Settings\User\Рабочий стол\Енергозберігання\Енерго\энерго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7238" y="13144568"/>
            <a:ext cx="7942028" cy="5956275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Енергозберігання\Енерго\энерго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309" b="9084"/>
          <a:stretch>
            <a:fillRect/>
          </a:stretch>
        </p:blipFill>
        <p:spPr bwMode="auto">
          <a:xfrm>
            <a:off x="73311" y="1571612"/>
            <a:ext cx="905192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User\Рабочий стол\Енергозберігання\Енерго\споживання електро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7766" y="14001824"/>
            <a:ext cx="7214385" cy="5591148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Енергозберігання\Енерго\споживання електро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7742925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6643734" cy="5819913"/>
          </a:xfrm>
          <a:prstGeom prst="rect">
            <a:avLst/>
          </a:prstGeom>
        </p:spPr>
      </p:pic>
      <p:pic>
        <p:nvPicPr>
          <p:cNvPr id="7" name="Содержимое 6" descr="п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857232"/>
            <a:ext cx="8085896" cy="57190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991" y="954072"/>
            <a:ext cx="5261010" cy="52610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err="1" smtClean="0">
                <a:solidFill>
                  <a:srgbClr val="0070C0"/>
                </a:solidFill>
              </a:rPr>
              <a:t>Електрочайник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929222" cy="4911741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людей </a:t>
            </a:r>
            <a:r>
              <a:rPr lang="ru-RU" sz="2800" dirty="0" err="1" smtClean="0"/>
              <a:t>щоденно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користуються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електричними</a:t>
            </a:r>
            <a:r>
              <a:rPr lang="ru-RU" sz="2800" dirty="0" smtClean="0"/>
              <a:t> чайниками, не </a:t>
            </a:r>
            <a:r>
              <a:rPr lang="ru-RU" sz="2800" dirty="0" err="1" smtClean="0"/>
              <a:t>задумуючись</a:t>
            </a:r>
            <a:r>
              <a:rPr lang="ru-RU" sz="2800" dirty="0" smtClean="0"/>
              <a:t> про те,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доверху </a:t>
            </a:r>
            <a:r>
              <a:rPr lang="ru-RU" sz="2800" dirty="0" err="1" smtClean="0"/>
              <a:t>заповнений</a:t>
            </a:r>
            <a:r>
              <a:rPr lang="ru-RU" sz="2800" dirty="0" smtClean="0"/>
              <a:t> водою чайник </a:t>
            </a:r>
            <a:r>
              <a:rPr lang="ru-RU" sz="2800" dirty="0" err="1" smtClean="0"/>
              <a:t>потужністю</a:t>
            </a:r>
            <a:r>
              <a:rPr lang="ru-RU" sz="2800" dirty="0" smtClean="0"/>
              <a:t> 1,5 кВт за 10 </a:t>
            </a:r>
            <a:r>
              <a:rPr lang="ru-RU" sz="2800" dirty="0" err="1" smtClean="0"/>
              <a:t>хвилин</a:t>
            </a:r>
            <a:r>
              <a:rPr lang="ru-RU" sz="2800" dirty="0" smtClean="0"/>
              <a:t>, </a:t>
            </a:r>
            <a:r>
              <a:rPr lang="ru-RU" sz="2800" dirty="0" err="1" smtClean="0"/>
              <a:t>збільшує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електроспоживання</a:t>
            </a:r>
            <a:r>
              <a:rPr lang="ru-RU" sz="2800" dirty="0" smtClean="0"/>
              <a:t> на 0,25кВт/год. </a:t>
            </a:r>
            <a:endParaRPr lang="ru-RU" sz="2800" dirty="0"/>
          </a:p>
        </p:txBody>
      </p:sp>
      <p:pic>
        <p:nvPicPr>
          <p:cNvPr id="5" name="Рисунок 4" descr="ч2.jpg"/>
          <p:cNvPicPr>
            <a:picLocks noChangeAspect="1"/>
          </p:cNvPicPr>
          <p:nvPr/>
        </p:nvPicPr>
        <p:blipFill>
          <a:blip r:embed="rId3"/>
          <a:srcRect l="11290"/>
          <a:stretch>
            <a:fillRect/>
          </a:stretch>
        </p:blipFill>
        <p:spPr>
          <a:xfrm>
            <a:off x="4929190" y="1643050"/>
            <a:ext cx="406458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4929222" cy="5643602"/>
          </a:xfrm>
        </p:spPr>
        <p:txBody>
          <a:bodyPr>
            <a:noAutofit/>
          </a:bodyPr>
          <a:lstStyle/>
          <a:p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C00000"/>
                </a:solidFill>
              </a:rPr>
              <a:t>Н</a:t>
            </a:r>
            <a:r>
              <a:rPr lang="ru-RU" sz="2800" dirty="0" err="1" smtClean="0">
                <a:solidFill>
                  <a:srgbClr val="C00000"/>
                </a:solidFill>
              </a:rPr>
              <a:t>алива</a:t>
            </a:r>
            <a:r>
              <a:rPr lang="uk-UA" sz="2800" dirty="0" smtClean="0">
                <a:solidFill>
                  <a:srgbClr val="C00000"/>
                </a:solidFill>
              </a:rPr>
              <a:t>й</a:t>
            </a:r>
            <a:r>
              <a:rPr lang="ru-RU" sz="2800" dirty="0" smtClean="0">
                <a:solidFill>
                  <a:srgbClr val="C00000"/>
                </a:solidFill>
              </a:rPr>
              <a:t>т</a:t>
            </a:r>
            <a:r>
              <a:rPr lang="uk-UA" sz="2800" dirty="0" smtClean="0">
                <a:solidFill>
                  <a:srgbClr val="C00000"/>
                </a:solidFill>
              </a:rPr>
              <a:t>е</a:t>
            </a:r>
            <a:r>
              <a:rPr lang="ru-RU" sz="2800" dirty="0" smtClean="0">
                <a:solidFill>
                  <a:srgbClr val="C00000"/>
                </a:solidFill>
              </a:rPr>
              <a:t> в чайник </a:t>
            </a:r>
            <a:r>
              <a:rPr lang="ru-RU" sz="2800" dirty="0" err="1" smtClean="0">
                <a:solidFill>
                  <a:srgbClr val="C00000"/>
                </a:solidFill>
              </a:rPr>
              <a:t>необхідну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кількість</a:t>
            </a:r>
            <a:r>
              <a:rPr lang="ru-RU" sz="2800" dirty="0" smtClean="0">
                <a:solidFill>
                  <a:srgbClr val="C00000"/>
                </a:solidFill>
              </a:rPr>
              <a:t> води</a:t>
            </a:r>
            <a:r>
              <a:rPr lang="ru-RU" sz="2800" dirty="0" smtClean="0"/>
              <a:t> – </a:t>
            </a:r>
            <a:r>
              <a:rPr lang="ru-RU" sz="2800" dirty="0" err="1" smtClean="0"/>
              <a:t>цим</a:t>
            </a:r>
            <a:r>
              <a:rPr lang="ru-RU" sz="2800" dirty="0" smtClean="0"/>
              <a:t> </a:t>
            </a:r>
            <a:r>
              <a:rPr lang="ru-RU" sz="2800" dirty="0" err="1" smtClean="0"/>
              <a:t>Ви</a:t>
            </a:r>
            <a:r>
              <a:rPr lang="ru-RU" sz="2800" dirty="0" smtClean="0"/>
              <a:t> </a:t>
            </a:r>
            <a:r>
              <a:rPr lang="ru-RU" sz="2800" dirty="0" err="1" smtClean="0"/>
              <a:t>зекономите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електроенергію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час для </a:t>
            </a:r>
            <a:r>
              <a:rPr lang="ru-RU" sz="2800" dirty="0" err="1" smtClean="0"/>
              <a:t>нагріву</a:t>
            </a:r>
            <a:r>
              <a:rPr lang="ru-RU" sz="2800" dirty="0" smtClean="0"/>
              <a:t> води.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важливо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своєчасно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чистити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електрочайник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від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накипу</a:t>
            </a:r>
            <a:r>
              <a:rPr lang="ru-RU" sz="2800" dirty="0" smtClean="0"/>
              <a:t>. </a:t>
            </a:r>
            <a:r>
              <a:rPr lang="ru-RU" sz="2800" dirty="0" err="1" smtClean="0"/>
              <a:t>Накип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утворюється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результаті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багаторазового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нагрівання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кип’ятіння</a:t>
            </a:r>
            <a:r>
              <a:rPr lang="ru-RU" sz="2800" dirty="0" smtClean="0"/>
              <a:t> води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малу </a:t>
            </a:r>
            <a:r>
              <a:rPr lang="ru-RU" sz="2800" dirty="0" err="1" smtClean="0"/>
              <a:t>теплопровідність</a:t>
            </a:r>
            <a:r>
              <a:rPr lang="ru-RU" sz="2800" dirty="0" smtClean="0"/>
              <a:t>, тому вода в чайнику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накипом</a:t>
            </a:r>
            <a:r>
              <a:rPr lang="ru-RU" sz="2800" dirty="0" smtClean="0"/>
              <a:t> </a:t>
            </a:r>
            <a:r>
              <a:rPr lang="ru-RU" sz="2800" dirty="0" err="1" smtClean="0"/>
              <a:t>нагрівається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повільніше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242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643182"/>
            <a:ext cx="3143250" cy="2781300"/>
          </a:xfrm>
          <a:prstGeom prst="rect">
            <a:avLst/>
          </a:prstGeom>
        </p:spPr>
      </p:pic>
      <p:pic>
        <p:nvPicPr>
          <p:cNvPr id="6" name="Рисунок 5" descr="06_08_13_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00174"/>
            <a:ext cx="392909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26" y="357166"/>
            <a:ext cx="3610474" cy="5572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0070C0"/>
                </a:solidFill>
              </a:rPr>
              <a:t>Електроплити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929222" cy="4929222"/>
          </a:xfrm>
        </p:spPr>
        <p:txBody>
          <a:bodyPr>
            <a:normAutofit/>
          </a:bodyPr>
          <a:lstStyle/>
          <a:p>
            <a:pPr marL="92075" indent="-92075"/>
            <a:r>
              <a:rPr lang="ru-RU" sz="2800" dirty="0" smtClean="0"/>
              <a:t>          При </a:t>
            </a:r>
            <a:r>
              <a:rPr lang="ru-RU" sz="2800" dirty="0" err="1" smtClean="0"/>
              <a:t>користуванні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електроплитками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необхідно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вибирати</a:t>
            </a:r>
            <a:r>
              <a:rPr lang="ru-RU" sz="2800" dirty="0" smtClean="0"/>
              <a:t> посуд, дно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відповідає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розмірам</a:t>
            </a:r>
            <a:r>
              <a:rPr lang="ru-RU" sz="2800" dirty="0" smtClean="0"/>
              <a:t> конфорки, так як при </a:t>
            </a:r>
            <a:r>
              <a:rPr lang="ru-RU" sz="2800" dirty="0" err="1" smtClean="0"/>
              <a:t>використанні</a:t>
            </a:r>
            <a:r>
              <a:rPr lang="ru-RU" sz="2800" dirty="0" smtClean="0"/>
              <a:t> посуду </a:t>
            </a:r>
            <a:r>
              <a:rPr lang="ru-RU" sz="2800" dirty="0" err="1" smtClean="0"/>
              <a:t>більшого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діаметру</a:t>
            </a:r>
            <a:r>
              <a:rPr lang="ru-RU" sz="2800" dirty="0" smtClean="0"/>
              <a:t> </a:t>
            </a:r>
            <a:r>
              <a:rPr lang="ru-RU" sz="2800" dirty="0" err="1" smtClean="0"/>
              <a:t>втрачається</a:t>
            </a:r>
            <a:r>
              <a:rPr lang="ru-RU" sz="2800" dirty="0" smtClean="0"/>
              <a:t> 5-10 % </a:t>
            </a:r>
            <a:r>
              <a:rPr lang="ru-RU" sz="2800" dirty="0" err="1" smtClean="0"/>
              <a:t>електроенергії</a:t>
            </a:r>
            <a:r>
              <a:rPr lang="ru-RU" sz="2800" dirty="0" smtClean="0"/>
              <a:t>. Посуд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викривленим</a:t>
            </a:r>
            <a:r>
              <a:rPr lang="ru-RU" sz="2800" dirty="0" smtClean="0"/>
              <a:t> дном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привести до 40-60 % </a:t>
            </a:r>
            <a:r>
              <a:rPr lang="ru-RU" sz="2800" dirty="0" err="1" smtClean="0"/>
              <a:t>перевитрат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електроенергії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6" name="Рисунок 5" descr="64067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903394"/>
            <a:ext cx="3857652" cy="3168811"/>
          </a:xfrm>
          <a:prstGeom prst="rect">
            <a:avLst/>
          </a:prstGeom>
        </p:spPr>
      </p:pic>
      <p:pic>
        <p:nvPicPr>
          <p:cNvPr id="7" name="Рисунок 6" descr="0_a9086_2f712e07_ori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43504" y="380898"/>
            <a:ext cx="3857652" cy="257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4214842" cy="4525963"/>
          </a:xfrm>
        </p:spPr>
        <p:txBody>
          <a:bodyPr>
            <a:noAutofit/>
          </a:bodyPr>
          <a:lstStyle/>
          <a:p>
            <a:pPr marL="182563" indent="-182563"/>
            <a:r>
              <a:rPr lang="ru-RU" sz="2800" dirty="0" smtClean="0"/>
              <a:t>   При </a:t>
            </a:r>
            <a:r>
              <a:rPr lang="ru-RU" sz="2800" dirty="0" err="1" smtClean="0"/>
              <a:t>приготуванні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їжі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бажано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закривати</a:t>
            </a:r>
            <a:r>
              <a:rPr lang="ru-RU" sz="2800" dirty="0" smtClean="0">
                <a:solidFill>
                  <a:srgbClr val="FF0000"/>
                </a:solidFill>
              </a:rPr>
              <a:t> посуд </a:t>
            </a:r>
            <a:r>
              <a:rPr lang="ru-RU" sz="2800" dirty="0" err="1" smtClean="0">
                <a:solidFill>
                  <a:srgbClr val="FF0000"/>
                </a:solidFill>
              </a:rPr>
              <a:t>кришкою</a:t>
            </a:r>
            <a:r>
              <a:rPr lang="ru-RU" sz="2800" dirty="0" smtClean="0"/>
              <a:t>, так як </a:t>
            </a:r>
            <a:r>
              <a:rPr lang="ru-RU" sz="2800" dirty="0" err="1" smtClean="0"/>
              <a:t>швидке</a:t>
            </a:r>
            <a:r>
              <a:rPr lang="ru-RU" sz="2800" dirty="0" smtClean="0"/>
              <a:t> </a:t>
            </a:r>
            <a:r>
              <a:rPr lang="ru-RU" sz="2800" dirty="0" err="1" smtClean="0"/>
              <a:t>випаровування</a:t>
            </a:r>
            <a:r>
              <a:rPr lang="ru-RU" sz="2800" dirty="0" smtClean="0"/>
              <a:t> води </a:t>
            </a:r>
            <a:r>
              <a:rPr lang="ru-RU" sz="2800" dirty="0" err="1" smtClean="0"/>
              <a:t>збільшує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готування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їжі</a:t>
            </a:r>
            <a:r>
              <a:rPr lang="ru-RU" sz="2800" dirty="0" smtClean="0"/>
              <a:t> на 20-30 %.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закипання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їжі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бажано</a:t>
            </a:r>
            <a:r>
              <a:rPr lang="ru-RU" sz="2800" dirty="0" smtClean="0"/>
              <a:t> перейти на </a:t>
            </a:r>
            <a:r>
              <a:rPr lang="ru-RU" sz="2800" dirty="0" err="1" smtClean="0">
                <a:solidFill>
                  <a:srgbClr val="FF0000"/>
                </a:solidFill>
              </a:rPr>
              <a:t>низькотемпературний</a:t>
            </a:r>
            <a:r>
              <a:rPr lang="ru-RU" sz="2800" dirty="0" smtClean="0">
                <a:solidFill>
                  <a:srgbClr val="FF0000"/>
                </a:solidFill>
              </a:rPr>
              <a:t> режим </a:t>
            </a:r>
            <a:r>
              <a:rPr lang="ru-RU" sz="2800" dirty="0" err="1" smtClean="0">
                <a:solidFill>
                  <a:srgbClr val="FF0000"/>
                </a:solidFill>
              </a:rPr>
              <a:t>готування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      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 descr="buckwheat-step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857364"/>
            <a:ext cx="4572031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Холодильник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5286412" cy="5143536"/>
          </a:xfrm>
        </p:spPr>
        <p:txBody>
          <a:bodyPr>
            <a:noAutofit/>
          </a:bodyPr>
          <a:lstStyle/>
          <a:p>
            <a:pPr marL="182563" indent="-182563"/>
            <a:r>
              <a:rPr lang="ru-RU" sz="2800" dirty="0" smtClean="0"/>
              <a:t>   Холодильник </a:t>
            </a:r>
            <a:r>
              <a:rPr lang="ru-RU" sz="2800" dirty="0" err="1" smtClean="0"/>
              <a:t>потрібно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ставити</a:t>
            </a:r>
            <a:r>
              <a:rPr lang="ru-RU" sz="2800" dirty="0" smtClean="0">
                <a:solidFill>
                  <a:srgbClr val="C00000"/>
                </a:solidFill>
              </a:rPr>
              <a:t> в </a:t>
            </a:r>
            <a:r>
              <a:rPr lang="ru-RU" sz="2800" dirty="0" err="1" smtClean="0">
                <a:solidFill>
                  <a:srgbClr val="C00000"/>
                </a:solidFill>
              </a:rPr>
              <a:t>найбільш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прохолодне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</a:rPr>
              <a:t>місце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на </a:t>
            </a:r>
            <a:r>
              <a:rPr lang="ru-RU" sz="2800" dirty="0" err="1" smtClean="0"/>
              <a:t>кухні</a:t>
            </a:r>
            <a:r>
              <a:rPr lang="ru-RU" sz="2800" dirty="0" smtClean="0"/>
              <a:t>, </a:t>
            </a:r>
            <a:r>
              <a:rPr lang="ru-RU" sz="2800" dirty="0" err="1" smtClean="0"/>
              <a:t>бажано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біля</a:t>
            </a:r>
            <a:r>
              <a:rPr lang="ru-RU" sz="2800" dirty="0" smtClean="0"/>
              <a:t> </a:t>
            </a:r>
            <a:r>
              <a:rPr lang="ru-RU" sz="2800" dirty="0" err="1" smtClean="0"/>
              <a:t>зовнішньої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стіни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разі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біля</a:t>
            </a:r>
            <a:r>
              <a:rPr lang="ru-RU" sz="2800" dirty="0" smtClean="0"/>
              <a:t> плитки. Як</a:t>
            </a:r>
            <a:r>
              <a:rPr lang="uk-UA" sz="2800" dirty="0" smtClean="0"/>
              <a:t>щ</a:t>
            </a:r>
            <a:r>
              <a:rPr lang="ru-RU" sz="2800" dirty="0" smtClean="0"/>
              <a:t>о </a:t>
            </a:r>
            <a:r>
              <a:rPr lang="ru-RU" sz="2800" dirty="0" err="1" smtClean="0"/>
              <a:t>Ви</a:t>
            </a:r>
            <a:r>
              <a:rPr lang="ru-RU" sz="2800" dirty="0" smtClean="0"/>
              <a:t> поставите холодильник в </a:t>
            </a:r>
            <a:r>
              <a:rPr lang="ru-RU" sz="2800" dirty="0" err="1" smtClean="0"/>
              <a:t>кімнаті</a:t>
            </a:r>
            <a:r>
              <a:rPr lang="ru-RU" sz="2800" dirty="0" smtClean="0"/>
              <a:t>, де температура </a:t>
            </a:r>
            <a:r>
              <a:rPr lang="ru-RU" sz="2800" dirty="0" err="1" smtClean="0"/>
              <a:t>досягає</a:t>
            </a:r>
            <a:r>
              <a:rPr lang="ru-RU" sz="2800" dirty="0" smtClean="0"/>
              <a:t> 30 </a:t>
            </a:r>
            <a:r>
              <a:rPr lang="ru-RU" sz="2800" dirty="0" err="1" smtClean="0"/>
              <a:t>градусів</a:t>
            </a:r>
            <a:r>
              <a:rPr lang="ru-RU" sz="2800" dirty="0" smtClean="0"/>
              <a:t>, то </a:t>
            </a: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електроенергії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подвоїться</a:t>
            </a:r>
            <a:r>
              <a:rPr lang="ru-RU" sz="2800" dirty="0" smtClean="0"/>
              <a:t>. Холодильник старого </a:t>
            </a:r>
            <a:r>
              <a:rPr lang="ru-RU" sz="2800" dirty="0" err="1" smtClean="0"/>
              <a:t>зразка</a:t>
            </a:r>
            <a:r>
              <a:rPr lang="ru-RU" sz="2800" dirty="0" smtClean="0"/>
              <a:t> </a:t>
            </a:r>
            <a:r>
              <a:rPr lang="ru-RU" sz="2800" dirty="0" err="1" smtClean="0"/>
              <a:t>щомісяця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споживає</a:t>
            </a:r>
            <a:r>
              <a:rPr lang="ru-RU" sz="2800" dirty="0" smtClean="0"/>
              <a:t> 90-150 кВт/год </a:t>
            </a:r>
            <a:r>
              <a:rPr lang="ru-RU" sz="2800" dirty="0" err="1" smtClean="0"/>
              <a:t>електроенергії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" name="Рисунок 3" descr="22-04-6036221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349" y="0"/>
            <a:ext cx="3711651" cy="6858000"/>
          </a:xfrm>
          <a:prstGeom prst="rect">
            <a:avLst/>
          </a:prstGeom>
        </p:spPr>
      </p:pic>
      <p:pic>
        <p:nvPicPr>
          <p:cNvPr id="5" name="Рисунок 4" descr="5086995b2d4292.881035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0"/>
            <a:ext cx="37861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4572032" cy="5786454"/>
          </a:xfrm>
        </p:spPr>
        <p:txBody>
          <a:bodyPr>
            <a:noAutofit/>
          </a:bodyPr>
          <a:lstStyle/>
          <a:p>
            <a:pPr marL="92075" indent="-92075"/>
            <a:r>
              <a:rPr lang="ru-RU" sz="2800" dirty="0" smtClean="0"/>
              <a:t>Нова, </a:t>
            </a:r>
            <a:r>
              <a:rPr lang="ru-RU" sz="2800" dirty="0" err="1" smtClean="0">
                <a:solidFill>
                  <a:srgbClr val="C00000"/>
                </a:solidFill>
              </a:rPr>
              <a:t>енергозберігаюча</a:t>
            </a:r>
            <a:r>
              <a:rPr lang="ru-RU" sz="2800" dirty="0" smtClean="0">
                <a:solidFill>
                  <a:srgbClr val="C00000"/>
                </a:solidFill>
              </a:rPr>
              <a:t> модель холодильника </a:t>
            </a:r>
            <a:r>
              <a:rPr lang="ru-RU" sz="2800" dirty="0" smtClean="0"/>
              <a:t>(</a:t>
            </a:r>
            <a:r>
              <a:rPr lang="ru-RU" sz="2800" dirty="0" err="1" smtClean="0"/>
              <a:t>класу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«А»</a:t>
            </a:r>
            <a:r>
              <a:rPr lang="ru-RU" sz="2800" dirty="0" smtClean="0"/>
              <a:t>), яка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самий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об’єм</a:t>
            </a:r>
            <a:r>
              <a:rPr lang="ru-RU" sz="2800" dirty="0" smtClean="0"/>
              <a:t> </a:t>
            </a:r>
            <a:r>
              <a:rPr lang="ru-RU" sz="2800" dirty="0" err="1" smtClean="0"/>
              <a:t>камери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щомісяця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потребує</a:t>
            </a:r>
            <a:r>
              <a:rPr lang="ru-RU" sz="2800" dirty="0" smtClean="0"/>
              <a:t> не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30 кВт/год. </a:t>
            </a:r>
          </a:p>
          <a:p>
            <a:pPr marL="92075" indent="-92075"/>
            <a:r>
              <a:rPr lang="ru-RU" sz="2800" dirty="0" smtClean="0"/>
              <a:t>Сума, яку </a:t>
            </a:r>
            <a:r>
              <a:rPr lang="ru-RU" sz="2800" dirty="0" err="1" smtClean="0"/>
              <a:t>ви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заощадите</a:t>
            </a:r>
            <a:r>
              <a:rPr lang="ru-RU" sz="2800" dirty="0" smtClean="0"/>
              <a:t> за 5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придбавши</a:t>
            </a:r>
            <a:r>
              <a:rPr lang="ru-RU" sz="2800" dirty="0" smtClean="0"/>
              <a:t> холодильник нового </a:t>
            </a:r>
            <a:r>
              <a:rPr lang="ru-RU" sz="2800" dirty="0" err="1" smtClean="0"/>
              <a:t>зразка</a:t>
            </a:r>
            <a:r>
              <a:rPr lang="ru-RU" sz="2800" dirty="0" smtClean="0"/>
              <a:t>, </a:t>
            </a:r>
            <a:r>
              <a:rPr lang="ru-RU" sz="2800" dirty="0" err="1" smtClean="0"/>
              <a:t>становитиме</a:t>
            </a:r>
            <a:r>
              <a:rPr lang="ru-RU" sz="2800" dirty="0" smtClean="0"/>
              <a:t> </a:t>
            </a:r>
            <a:r>
              <a:rPr lang="ru-RU" sz="2800" dirty="0" err="1" smtClean="0"/>
              <a:t>вартість</a:t>
            </a:r>
            <a:r>
              <a:rPr lang="ru-RU" sz="2800" dirty="0" smtClean="0"/>
              <a:t> такого холодильника </a:t>
            </a:r>
            <a:r>
              <a:rPr lang="ru-RU" sz="2800" dirty="0" err="1" smtClean="0"/>
              <a:t>середнього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класу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75592622_akaberuQoCkI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96" y="857232"/>
            <a:ext cx="4494704" cy="4786346"/>
          </a:xfrm>
          <a:prstGeom prst="rect">
            <a:avLst/>
          </a:prstGeom>
        </p:spPr>
      </p:pic>
      <p:pic>
        <p:nvPicPr>
          <p:cNvPr id="6" name="Рисунок 5" descr="img_8125.jpg"/>
          <p:cNvPicPr>
            <a:picLocks noChangeAspect="1"/>
          </p:cNvPicPr>
          <p:nvPr/>
        </p:nvPicPr>
        <p:blipFill>
          <a:blip r:embed="rId3"/>
          <a:srcRect l="18750" t="1923" r="17187"/>
          <a:stretch>
            <a:fillRect/>
          </a:stretch>
        </p:blipFill>
        <p:spPr>
          <a:xfrm>
            <a:off x="4731638" y="714356"/>
            <a:ext cx="4412362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4643470" cy="428628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Пральна машина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4214842" cy="4625989"/>
          </a:xfrm>
        </p:spPr>
        <p:txBody>
          <a:bodyPr>
            <a:normAutofit/>
          </a:bodyPr>
          <a:lstStyle/>
          <a:p>
            <a:pPr marL="92075" indent="-92075"/>
            <a:r>
              <a:rPr lang="ru-RU" sz="2800" dirty="0" smtClean="0"/>
              <a:t> </a:t>
            </a:r>
            <a:r>
              <a:rPr lang="uk-UA" sz="2800" dirty="0" smtClean="0"/>
              <a:t>  </a:t>
            </a:r>
            <a:r>
              <a:rPr lang="ru-RU" sz="2800" dirty="0" smtClean="0"/>
              <a:t>Коли </a:t>
            </a:r>
            <a:r>
              <a:rPr lang="ru-RU" sz="2800" dirty="0" err="1" smtClean="0"/>
              <a:t>пральна</a:t>
            </a:r>
            <a:r>
              <a:rPr lang="ru-RU" sz="2800" dirty="0" smtClean="0"/>
              <a:t> машина не </a:t>
            </a:r>
            <a:r>
              <a:rPr lang="ru-RU" sz="2800" dirty="0" err="1" smtClean="0"/>
              <a:t>повністю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завантажена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білизною</a:t>
            </a:r>
            <a:r>
              <a:rPr lang="ru-RU" sz="2800" dirty="0" smtClean="0"/>
              <a:t> – </a:t>
            </a:r>
            <a:r>
              <a:rPr lang="ru-RU" sz="2800" dirty="0" err="1" smtClean="0"/>
              <a:t>втрачається</a:t>
            </a:r>
            <a:r>
              <a:rPr lang="ru-RU" sz="2800" dirty="0" smtClean="0"/>
              <a:t> 10-15 % </a:t>
            </a:r>
            <a:r>
              <a:rPr lang="ru-RU" sz="2800" dirty="0" err="1" smtClean="0"/>
              <a:t>електроенергії</a:t>
            </a:r>
            <a:r>
              <a:rPr lang="ru-RU" sz="2800" dirty="0" smtClean="0"/>
              <a:t>. При неправильно </a:t>
            </a:r>
            <a:r>
              <a:rPr lang="ru-RU" sz="2800" dirty="0" err="1" smtClean="0"/>
              <a:t>вибраній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прання</a:t>
            </a:r>
            <a:r>
              <a:rPr lang="ru-RU" sz="2800" dirty="0" smtClean="0"/>
              <a:t> – </a:t>
            </a:r>
            <a:r>
              <a:rPr lang="ru-RU" sz="2800" dirty="0" err="1" smtClean="0"/>
              <a:t>втрачається</a:t>
            </a:r>
            <a:r>
              <a:rPr lang="ru-RU" sz="2800" dirty="0" smtClean="0"/>
              <a:t> до 30 % </a:t>
            </a:r>
            <a:r>
              <a:rPr lang="ru-RU" sz="2800" dirty="0" err="1" smtClean="0"/>
              <a:t>електроенергії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" name="Рисунок 3" descr="4edj6b3d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000108"/>
            <a:ext cx="3857652" cy="5052981"/>
          </a:xfrm>
          <a:prstGeom prst="rect">
            <a:avLst/>
          </a:prstGeom>
        </p:spPr>
      </p:pic>
      <p:pic>
        <p:nvPicPr>
          <p:cNvPr id="5" name="Рисунок 4" descr="35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714356"/>
            <a:ext cx="4071948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281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Побутові прилади і економія</vt:lpstr>
      <vt:lpstr>Слайд 2</vt:lpstr>
      <vt:lpstr>Електрочайник</vt:lpstr>
      <vt:lpstr>Слайд 4</vt:lpstr>
      <vt:lpstr>Електроплити</vt:lpstr>
      <vt:lpstr>Слайд 6</vt:lpstr>
      <vt:lpstr>Холодильник</vt:lpstr>
      <vt:lpstr>Слайд 8</vt:lpstr>
      <vt:lpstr>Пральна машина</vt:lpstr>
      <vt:lpstr>Праска</vt:lpstr>
      <vt:lpstr>УВАГА!</vt:lpstr>
      <vt:lpstr>Слайд 12</vt:lpstr>
      <vt:lpstr>Слайд 13</vt:lpstr>
      <vt:lpstr>Енергоспоживання в родині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System Administrator</dc:creator>
  <cp:lastModifiedBy>User</cp:lastModifiedBy>
  <cp:revision>22</cp:revision>
  <dcterms:created xsi:type="dcterms:W3CDTF">2013-09-19T14:56:44Z</dcterms:created>
  <dcterms:modified xsi:type="dcterms:W3CDTF">2015-03-30T20:22:36Z</dcterms:modified>
</cp:coreProperties>
</file>