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1" r:id="rId11"/>
    <p:sldId id="270" r:id="rId12"/>
    <p:sldId id="264" r:id="rId13"/>
    <p:sldId id="265" r:id="rId14"/>
    <p:sldId id="300" r:id="rId15"/>
    <p:sldId id="266" r:id="rId16"/>
    <p:sldId id="305" r:id="rId17"/>
    <p:sldId id="302" r:id="rId18"/>
    <p:sldId id="303" r:id="rId19"/>
    <p:sldId id="301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6" r:id="rId29"/>
    <p:sldId id="314" r:id="rId30"/>
    <p:sldId id="315" r:id="rId31"/>
    <p:sldId id="317" r:id="rId32"/>
    <p:sldId id="318" r:id="rId33"/>
    <p:sldId id="319" r:id="rId34"/>
    <p:sldId id="320" r:id="rId35"/>
    <p:sldId id="32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993300"/>
    <a:srgbClr val="FF0066"/>
    <a:srgbClr val="C9D4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234" y="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015D4-5B06-46E8-ACE4-DF811262ACCB}" type="doc">
      <dgm:prSet loTypeId="urn:microsoft.com/office/officeart/2009/3/layout/HorizontalOrganizationChart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4375240-F83C-4BCA-979C-27935A2D81AA}">
      <dgm:prSet phldrT="[Текст]" phldr="1"/>
      <dgm:spPr/>
      <dgm:t>
        <a:bodyPr/>
        <a:lstStyle/>
        <a:p>
          <a:endParaRPr lang="ru-RU" dirty="0"/>
        </a:p>
      </dgm:t>
    </dgm:pt>
    <dgm:pt modelId="{3F9FFFC7-554D-4C0A-89F1-A2DB61906C18}" type="parTrans" cxnId="{ABCD6301-5355-445D-BD20-B0A0BD33245B}">
      <dgm:prSet/>
      <dgm:spPr/>
      <dgm:t>
        <a:bodyPr/>
        <a:lstStyle/>
        <a:p>
          <a:endParaRPr lang="ru-RU"/>
        </a:p>
      </dgm:t>
    </dgm:pt>
    <dgm:pt modelId="{0A0A8A63-D77E-47BC-9763-5D3949EE9822}" type="sibTrans" cxnId="{ABCD6301-5355-445D-BD20-B0A0BD33245B}">
      <dgm:prSet/>
      <dgm:spPr/>
      <dgm:t>
        <a:bodyPr/>
        <a:lstStyle/>
        <a:p>
          <a:endParaRPr lang="ru-RU"/>
        </a:p>
      </dgm:t>
    </dgm:pt>
    <dgm:pt modelId="{CF4ADA7D-AB30-4C1B-A492-140D6078057F}">
      <dgm:prSet phldrT="[Текст]"/>
      <dgm:spPr/>
      <dgm:t>
        <a:bodyPr/>
        <a:lstStyle/>
        <a:p>
          <a:r>
            <a:rPr lang="uk-UA" dirty="0" smtClean="0">
              <a:solidFill>
                <a:srgbClr val="0070C0"/>
              </a:solidFill>
            </a:rPr>
            <a:t>Теплопровідність</a:t>
          </a:r>
          <a:endParaRPr lang="ru-RU" dirty="0">
            <a:solidFill>
              <a:srgbClr val="0070C0"/>
            </a:solidFill>
          </a:endParaRPr>
        </a:p>
      </dgm:t>
    </dgm:pt>
    <dgm:pt modelId="{5BCA1C55-9F55-40B6-87C3-363CAF2F2901}" type="parTrans" cxnId="{03449EB0-7531-4C28-9C6D-C8F615C418E4}">
      <dgm:prSet/>
      <dgm:spPr/>
      <dgm:t>
        <a:bodyPr/>
        <a:lstStyle/>
        <a:p>
          <a:endParaRPr lang="ru-RU"/>
        </a:p>
      </dgm:t>
    </dgm:pt>
    <dgm:pt modelId="{B9227B41-94CA-4B9D-B1AF-9591D942A41A}" type="sibTrans" cxnId="{03449EB0-7531-4C28-9C6D-C8F615C418E4}">
      <dgm:prSet/>
      <dgm:spPr/>
      <dgm:t>
        <a:bodyPr/>
        <a:lstStyle/>
        <a:p>
          <a:endParaRPr lang="ru-RU"/>
        </a:p>
      </dgm:t>
    </dgm:pt>
    <dgm:pt modelId="{3F07DD7F-5489-4311-9502-195E0039DFBD}">
      <dgm:prSet phldrT="[Текст]"/>
      <dgm:spPr/>
      <dgm:t>
        <a:bodyPr/>
        <a:lstStyle/>
        <a:p>
          <a:r>
            <a:rPr lang="uk-UA" dirty="0" smtClean="0">
              <a:solidFill>
                <a:srgbClr val="0070C0"/>
              </a:solidFill>
            </a:rPr>
            <a:t>Конвекція</a:t>
          </a:r>
          <a:endParaRPr lang="ru-RU" dirty="0">
            <a:solidFill>
              <a:srgbClr val="0070C0"/>
            </a:solidFill>
          </a:endParaRPr>
        </a:p>
      </dgm:t>
    </dgm:pt>
    <dgm:pt modelId="{CB9608AA-69F9-4BB2-A6DA-B99F276D2F43}" type="parTrans" cxnId="{2756F54F-E247-40AB-83B7-69DE67D6A876}">
      <dgm:prSet/>
      <dgm:spPr/>
      <dgm:t>
        <a:bodyPr/>
        <a:lstStyle/>
        <a:p>
          <a:endParaRPr lang="ru-RU"/>
        </a:p>
      </dgm:t>
    </dgm:pt>
    <dgm:pt modelId="{48CC893C-C897-44A4-A78E-C70A0826C459}" type="sibTrans" cxnId="{2756F54F-E247-40AB-83B7-69DE67D6A876}">
      <dgm:prSet/>
      <dgm:spPr/>
      <dgm:t>
        <a:bodyPr/>
        <a:lstStyle/>
        <a:p>
          <a:endParaRPr lang="ru-RU"/>
        </a:p>
      </dgm:t>
    </dgm:pt>
    <dgm:pt modelId="{BE27B040-2D87-4435-A6D1-FB5843C7DC85}">
      <dgm:prSet phldrT="[Текст]"/>
      <dgm:spPr/>
      <dgm:t>
        <a:bodyPr/>
        <a:lstStyle/>
        <a:p>
          <a:r>
            <a:rPr lang="uk-UA" dirty="0" smtClean="0">
              <a:solidFill>
                <a:srgbClr val="0070C0"/>
              </a:solidFill>
            </a:rPr>
            <a:t>Випромінювання</a:t>
          </a:r>
          <a:endParaRPr lang="ru-RU" dirty="0">
            <a:solidFill>
              <a:srgbClr val="0070C0"/>
            </a:solidFill>
          </a:endParaRPr>
        </a:p>
      </dgm:t>
    </dgm:pt>
    <dgm:pt modelId="{166EF876-AF28-4121-A665-A4A509CE0590}" type="parTrans" cxnId="{46746009-BF70-46FE-B33F-22FF487A0C8D}">
      <dgm:prSet/>
      <dgm:spPr/>
      <dgm:t>
        <a:bodyPr/>
        <a:lstStyle/>
        <a:p>
          <a:endParaRPr lang="ru-RU"/>
        </a:p>
      </dgm:t>
    </dgm:pt>
    <dgm:pt modelId="{E233129C-ED92-40F7-A8D3-F9B505730D4A}" type="sibTrans" cxnId="{46746009-BF70-46FE-B33F-22FF487A0C8D}">
      <dgm:prSet/>
      <dgm:spPr/>
      <dgm:t>
        <a:bodyPr/>
        <a:lstStyle/>
        <a:p>
          <a:endParaRPr lang="ru-RU"/>
        </a:p>
      </dgm:t>
    </dgm:pt>
    <dgm:pt modelId="{044C156D-91A4-481B-BEC1-02D45F1CEC8B}">
      <dgm:prSet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</a:rPr>
            <a:t>Види теплопередачі</a:t>
          </a:r>
          <a:endParaRPr lang="ru-RU" b="1" dirty="0">
            <a:solidFill>
              <a:srgbClr val="0070C0"/>
            </a:solidFill>
          </a:endParaRPr>
        </a:p>
      </dgm:t>
    </dgm:pt>
    <dgm:pt modelId="{B82DCBA0-17EE-4570-8C43-19EF62932110}" type="parTrans" cxnId="{E1745200-C2FF-421E-9577-E67627E138A3}">
      <dgm:prSet/>
      <dgm:spPr/>
      <dgm:t>
        <a:bodyPr/>
        <a:lstStyle/>
        <a:p>
          <a:endParaRPr lang="ru-RU"/>
        </a:p>
      </dgm:t>
    </dgm:pt>
    <dgm:pt modelId="{0F29DE16-6F97-4C73-B8DA-7018F4C2D362}" type="sibTrans" cxnId="{E1745200-C2FF-421E-9577-E67627E138A3}">
      <dgm:prSet/>
      <dgm:spPr/>
      <dgm:t>
        <a:bodyPr/>
        <a:lstStyle/>
        <a:p>
          <a:endParaRPr lang="ru-RU"/>
        </a:p>
      </dgm:t>
    </dgm:pt>
    <dgm:pt modelId="{6E87ACFA-B667-4CB2-878B-962573EEEB5E}" type="pres">
      <dgm:prSet presAssocID="{CFC015D4-5B06-46E8-ACE4-DF811262AC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F7A7DC-F13D-4A61-9508-52C456A021BE}" type="pres">
      <dgm:prSet presAssocID="{C4375240-F83C-4BCA-979C-27935A2D81AA}" presName="hierRoot1" presStyleCnt="0">
        <dgm:presLayoutVars>
          <dgm:hierBranch val="init"/>
        </dgm:presLayoutVars>
      </dgm:prSet>
      <dgm:spPr/>
    </dgm:pt>
    <dgm:pt modelId="{D081EAFD-897C-4A30-A21A-190A23695889}" type="pres">
      <dgm:prSet presAssocID="{C4375240-F83C-4BCA-979C-27935A2D81AA}" presName="rootComposite1" presStyleCnt="0"/>
      <dgm:spPr/>
    </dgm:pt>
    <dgm:pt modelId="{E49A05D5-DC04-48F6-AAE7-8350C850C19D}" type="pres">
      <dgm:prSet presAssocID="{C4375240-F83C-4BCA-979C-27935A2D81AA}" presName="rootText1" presStyleLbl="node0" presStyleIdx="0" presStyleCnt="2" custScaleX="931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567BD-7109-4EF7-B789-4484A487F587}" type="pres">
      <dgm:prSet presAssocID="{C4375240-F83C-4BCA-979C-27935A2D81A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10E0659-E452-4879-B534-83C4A7445686}" type="pres">
      <dgm:prSet presAssocID="{C4375240-F83C-4BCA-979C-27935A2D81AA}" presName="hierChild2" presStyleCnt="0"/>
      <dgm:spPr/>
    </dgm:pt>
    <dgm:pt modelId="{7558452A-6553-44D4-A7A8-002C0524F474}" type="pres">
      <dgm:prSet presAssocID="{5BCA1C55-9F55-40B6-87C3-363CAF2F2901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818CA76-E26E-4100-9B6B-CA4F3B8B1573}" type="pres">
      <dgm:prSet presAssocID="{CF4ADA7D-AB30-4C1B-A492-140D6078057F}" presName="hierRoot2" presStyleCnt="0">
        <dgm:presLayoutVars>
          <dgm:hierBranch val="init"/>
        </dgm:presLayoutVars>
      </dgm:prSet>
      <dgm:spPr/>
    </dgm:pt>
    <dgm:pt modelId="{3A4EA957-EA73-4B94-AF4E-87AB685C70A9}" type="pres">
      <dgm:prSet presAssocID="{CF4ADA7D-AB30-4C1B-A492-140D6078057F}" presName="rootComposite" presStyleCnt="0"/>
      <dgm:spPr/>
    </dgm:pt>
    <dgm:pt modelId="{F56F6DCB-4FAF-4A6C-A363-EA664E86DCB6}" type="pres">
      <dgm:prSet presAssocID="{CF4ADA7D-AB30-4C1B-A492-140D6078057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868E23-1DE8-4602-AA84-293F5DAEC6BD}" type="pres">
      <dgm:prSet presAssocID="{CF4ADA7D-AB30-4C1B-A492-140D6078057F}" presName="rootConnector" presStyleLbl="node2" presStyleIdx="0" presStyleCnt="3"/>
      <dgm:spPr/>
      <dgm:t>
        <a:bodyPr/>
        <a:lstStyle/>
        <a:p>
          <a:endParaRPr lang="ru-RU"/>
        </a:p>
      </dgm:t>
    </dgm:pt>
    <dgm:pt modelId="{2F4B5C7B-6A61-48F0-84EE-667DC236D5D4}" type="pres">
      <dgm:prSet presAssocID="{CF4ADA7D-AB30-4C1B-A492-140D6078057F}" presName="hierChild4" presStyleCnt="0"/>
      <dgm:spPr/>
    </dgm:pt>
    <dgm:pt modelId="{5DBA403D-1898-4847-98EF-504F9EF1029E}" type="pres">
      <dgm:prSet presAssocID="{CF4ADA7D-AB30-4C1B-A492-140D6078057F}" presName="hierChild5" presStyleCnt="0"/>
      <dgm:spPr/>
    </dgm:pt>
    <dgm:pt modelId="{DD5E6AEF-E55F-4AE1-85CE-707AADF404ED}" type="pres">
      <dgm:prSet presAssocID="{CB9608AA-69F9-4BB2-A6DA-B99F276D2F43}" presName="Name64" presStyleLbl="parChTrans1D2" presStyleIdx="1" presStyleCnt="3"/>
      <dgm:spPr/>
      <dgm:t>
        <a:bodyPr/>
        <a:lstStyle/>
        <a:p>
          <a:endParaRPr lang="ru-RU"/>
        </a:p>
      </dgm:t>
    </dgm:pt>
    <dgm:pt modelId="{08A9398C-848C-45AE-9C3B-C50D9B429377}" type="pres">
      <dgm:prSet presAssocID="{3F07DD7F-5489-4311-9502-195E0039DFBD}" presName="hierRoot2" presStyleCnt="0">
        <dgm:presLayoutVars>
          <dgm:hierBranch val="init"/>
        </dgm:presLayoutVars>
      </dgm:prSet>
      <dgm:spPr/>
    </dgm:pt>
    <dgm:pt modelId="{4E1DA49C-1FE4-41D2-8973-CFD2F8F5E49C}" type="pres">
      <dgm:prSet presAssocID="{3F07DD7F-5489-4311-9502-195E0039DFBD}" presName="rootComposite" presStyleCnt="0"/>
      <dgm:spPr/>
    </dgm:pt>
    <dgm:pt modelId="{8F2D1CA5-4C52-43F7-8CCE-3EDDE868E826}" type="pres">
      <dgm:prSet presAssocID="{3F07DD7F-5489-4311-9502-195E0039DFB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C1948D-EE24-4DA9-85D6-0F2ED26DE9A3}" type="pres">
      <dgm:prSet presAssocID="{3F07DD7F-5489-4311-9502-195E0039DFBD}" presName="rootConnector" presStyleLbl="node2" presStyleIdx="1" presStyleCnt="3"/>
      <dgm:spPr/>
      <dgm:t>
        <a:bodyPr/>
        <a:lstStyle/>
        <a:p>
          <a:endParaRPr lang="ru-RU"/>
        </a:p>
      </dgm:t>
    </dgm:pt>
    <dgm:pt modelId="{F452E263-15F0-4127-AFA9-F5FE15557362}" type="pres">
      <dgm:prSet presAssocID="{3F07DD7F-5489-4311-9502-195E0039DFBD}" presName="hierChild4" presStyleCnt="0"/>
      <dgm:spPr/>
    </dgm:pt>
    <dgm:pt modelId="{37EC3CF5-17CA-4BD2-A491-355A3F74C8A5}" type="pres">
      <dgm:prSet presAssocID="{3F07DD7F-5489-4311-9502-195E0039DFBD}" presName="hierChild5" presStyleCnt="0"/>
      <dgm:spPr/>
    </dgm:pt>
    <dgm:pt modelId="{06A8A495-FC5A-4783-A0C1-53E6739749BD}" type="pres">
      <dgm:prSet presAssocID="{166EF876-AF28-4121-A665-A4A509CE0590}" presName="Name64" presStyleLbl="parChTrans1D2" presStyleIdx="2" presStyleCnt="3"/>
      <dgm:spPr/>
      <dgm:t>
        <a:bodyPr/>
        <a:lstStyle/>
        <a:p>
          <a:endParaRPr lang="ru-RU"/>
        </a:p>
      </dgm:t>
    </dgm:pt>
    <dgm:pt modelId="{31847205-1095-45F9-8B44-354204730E67}" type="pres">
      <dgm:prSet presAssocID="{BE27B040-2D87-4435-A6D1-FB5843C7DC85}" presName="hierRoot2" presStyleCnt="0">
        <dgm:presLayoutVars>
          <dgm:hierBranch val="init"/>
        </dgm:presLayoutVars>
      </dgm:prSet>
      <dgm:spPr/>
    </dgm:pt>
    <dgm:pt modelId="{4D6039CC-9CFE-4BF6-A44A-FD5C261F69B4}" type="pres">
      <dgm:prSet presAssocID="{BE27B040-2D87-4435-A6D1-FB5843C7DC85}" presName="rootComposite" presStyleCnt="0"/>
      <dgm:spPr/>
    </dgm:pt>
    <dgm:pt modelId="{2C7435BF-E2A6-4395-99BB-ADA0E1D1BA89}" type="pres">
      <dgm:prSet presAssocID="{BE27B040-2D87-4435-A6D1-FB5843C7DC8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06DFF7-CA5E-40C6-A537-B109BDD2363B}" type="pres">
      <dgm:prSet presAssocID="{BE27B040-2D87-4435-A6D1-FB5843C7DC85}" presName="rootConnector" presStyleLbl="node2" presStyleIdx="2" presStyleCnt="3"/>
      <dgm:spPr/>
      <dgm:t>
        <a:bodyPr/>
        <a:lstStyle/>
        <a:p>
          <a:endParaRPr lang="ru-RU"/>
        </a:p>
      </dgm:t>
    </dgm:pt>
    <dgm:pt modelId="{7BC7810B-D028-45EA-BFA2-A7AD3E2D68EB}" type="pres">
      <dgm:prSet presAssocID="{BE27B040-2D87-4435-A6D1-FB5843C7DC85}" presName="hierChild4" presStyleCnt="0"/>
      <dgm:spPr/>
    </dgm:pt>
    <dgm:pt modelId="{13CA2768-ECC9-4A2B-BFCD-8F9E5A626F57}" type="pres">
      <dgm:prSet presAssocID="{BE27B040-2D87-4435-A6D1-FB5843C7DC85}" presName="hierChild5" presStyleCnt="0"/>
      <dgm:spPr/>
    </dgm:pt>
    <dgm:pt modelId="{FF6FE97C-59D2-47B5-8B43-E02C370BD10B}" type="pres">
      <dgm:prSet presAssocID="{C4375240-F83C-4BCA-979C-27935A2D81AA}" presName="hierChild3" presStyleCnt="0"/>
      <dgm:spPr/>
    </dgm:pt>
    <dgm:pt modelId="{AD4126C7-5869-4097-876F-AF009F2869C2}" type="pres">
      <dgm:prSet presAssocID="{044C156D-91A4-481B-BEC1-02D45F1CEC8B}" presName="hierRoot1" presStyleCnt="0">
        <dgm:presLayoutVars>
          <dgm:hierBranch val="init"/>
        </dgm:presLayoutVars>
      </dgm:prSet>
      <dgm:spPr/>
    </dgm:pt>
    <dgm:pt modelId="{E01AC00E-9D51-47E1-BAF5-4BD5DA7A1F09}" type="pres">
      <dgm:prSet presAssocID="{044C156D-91A4-481B-BEC1-02D45F1CEC8B}" presName="rootComposite1" presStyleCnt="0"/>
      <dgm:spPr/>
    </dgm:pt>
    <dgm:pt modelId="{C49F9B22-6241-47F8-8982-0A78CD5AFA44}" type="pres">
      <dgm:prSet presAssocID="{044C156D-91A4-481B-BEC1-02D45F1CEC8B}" presName="rootText1" presStyleLbl="node0" presStyleIdx="1" presStyleCnt="2" custLinFactY="-42156" custLinFactNeighborX="-445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E54457-9A31-4B4F-A51D-745A59CC48AB}" type="pres">
      <dgm:prSet presAssocID="{044C156D-91A4-481B-BEC1-02D45F1CEC8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CACDAE3-597A-445D-8909-1690A38E6BFD}" type="pres">
      <dgm:prSet presAssocID="{044C156D-91A4-481B-BEC1-02D45F1CEC8B}" presName="hierChild2" presStyleCnt="0"/>
      <dgm:spPr/>
    </dgm:pt>
    <dgm:pt modelId="{624F83A7-0B3A-46E7-BE96-922B8545B421}" type="pres">
      <dgm:prSet presAssocID="{044C156D-91A4-481B-BEC1-02D45F1CEC8B}" presName="hierChild3" presStyleCnt="0"/>
      <dgm:spPr/>
    </dgm:pt>
  </dgm:ptLst>
  <dgm:cxnLst>
    <dgm:cxn modelId="{0FE545BE-3F24-48E6-A979-F0DA88A60035}" type="presOf" srcId="{166EF876-AF28-4121-A665-A4A509CE0590}" destId="{06A8A495-FC5A-4783-A0C1-53E6739749BD}" srcOrd="0" destOrd="0" presId="urn:microsoft.com/office/officeart/2009/3/layout/HorizontalOrganizationChart"/>
    <dgm:cxn modelId="{4A55A416-D423-4EAD-B942-BB81229BC92D}" type="presOf" srcId="{CF4ADA7D-AB30-4C1B-A492-140D6078057F}" destId="{5E868E23-1DE8-4602-AA84-293F5DAEC6BD}" srcOrd="1" destOrd="0" presId="urn:microsoft.com/office/officeart/2009/3/layout/HorizontalOrganizationChart"/>
    <dgm:cxn modelId="{3F63C445-A2E7-490E-939F-4B99E5927468}" type="presOf" srcId="{CF4ADA7D-AB30-4C1B-A492-140D6078057F}" destId="{F56F6DCB-4FAF-4A6C-A363-EA664E86DCB6}" srcOrd="0" destOrd="0" presId="urn:microsoft.com/office/officeart/2009/3/layout/HorizontalOrganizationChart"/>
    <dgm:cxn modelId="{9FAE4A7E-5901-4163-933D-78F2AB5D670F}" type="presOf" srcId="{3F07DD7F-5489-4311-9502-195E0039DFBD}" destId="{D2C1948D-EE24-4DA9-85D6-0F2ED26DE9A3}" srcOrd="1" destOrd="0" presId="urn:microsoft.com/office/officeart/2009/3/layout/HorizontalOrganizationChart"/>
    <dgm:cxn modelId="{03449EB0-7531-4C28-9C6D-C8F615C418E4}" srcId="{C4375240-F83C-4BCA-979C-27935A2D81AA}" destId="{CF4ADA7D-AB30-4C1B-A492-140D6078057F}" srcOrd="0" destOrd="0" parTransId="{5BCA1C55-9F55-40B6-87C3-363CAF2F2901}" sibTransId="{B9227B41-94CA-4B9D-B1AF-9591D942A41A}"/>
    <dgm:cxn modelId="{6D56A9C6-5168-440B-82D3-E726A4F47D63}" type="presOf" srcId="{CFC015D4-5B06-46E8-ACE4-DF811262ACCB}" destId="{6E87ACFA-B667-4CB2-878B-962573EEEB5E}" srcOrd="0" destOrd="0" presId="urn:microsoft.com/office/officeart/2009/3/layout/HorizontalOrganizationChart"/>
    <dgm:cxn modelId="{8F081E43-35A9-4CBB-A0B6-5E9B2A221DC5}" type="presOf" srcId="{C4375240-F83C-4BCA-979C-27935A2D81AA}" destId="{E49A05D5-DC04-48F6-AAE7-8350C850C19D}" srcOrd="0" destOrd="0" presId="urn:microsoft.com/office/officeart/2009/3/layout/HorizontalOrganizationChart"/>
    <dgm:cxn modelId="{28104A47-6EAB-4BC8-8ACE-25C3402CF87D}" type="presOf" srcId="{CB9608AA-69F9-4BB2-A6DA-B99F276D2F43}" destId="{DD5E6AEF-E55F-4AE1-85CE-707AADF404ED}" srcOrd="0" destOrd="0" presId="urn:microsoft.com/office/officeart/2009/3/layout/HorizontalOrganizationChart"/>
    <dgm:cxn modelId="{68F16ED8-5054-42F3-AAFC-832DDF17411D}" type="presOf" srcId="{C4375240-F83C-4BCA-979C-27935A2D81AA}" destId="{690567BD-7109-4EF7-B789-4484A487F587}" srcOrd="1" destOrd="0" presId="urn:microsoft.com/office/officeart/2009/3/layout/HorizontalOrganizationChart"/>
    <dgm:cxn modelId="{4BE98128-5888-4959-9422-CDF319C463C6}" type="presOf" srcId="{5BCA1C55-9F55-40B6-87C3-363CAF2F2901}" destId="{7558452A-6553-44D4-A7A8-002C0524F474}" srcOrd="0" destOrd="0" presId="urn:microsoft.com/office/officeart/2009/3/layout/HorizontalOrganizationChart"/>
    <dgm:cxn modelId="{2756F54F-E247-40AB-83B7-69DE67D6A876}" srcId="{C4375240-F83C-4BCA-979C-27935A2D81AA}" destId="{3F07DD7F-5489-4311-9502-195E0039DFBD}" srcOrd="1" destOrd="0" parTransId="{CB9608AA-69F9-4BB2-A6DA-B99F276D2F43}" sibTransId="{48CC893C-C897-44A4-A78E-C70A0826C459}"/>
    <dgm:cxn modelId="{6D0ED409-3965-4290-B78F-E8DF929A1AEC}" type="presOf" srcId="{044C156D-91A4-481B-BEC1-02D45F1CEC8B}" destId="{ECE54457-9A31-4B4F-A51D-745A59CC48AB}" srcOrd="1" destOrd="0" presId="urn:microsoft.com/office/officeart/2009/3/layout/HorizontalOrganizationChart"/>
    <dgm:cxn modelId="{70A1FF82-8627-4B83-87F0-2CB8EB8B883F}" type="presOf" srcId="{044C156D-91A4-481B-BEC1-02D45F1CEC8B}" destId="{C49F9B22-6241-47F8-8982-0A78CD5AFA44}" srcOrd="0" destOrd="0" presId="urn:microsoft.com/office/officeart/2009/3/layout/HorizontalOrganizationChart"/>
    <dgm:cxn modelId="{BDE5DBDE-1978-450C-9659-A37ACBFD296C}" type="presOf" srcId="{BE27B040-2D87-4435-A6D1-FB5843C7DC85}" destId="{2C7435BF-E2A6-4395-99BB-ADA0E1D1BA89}" srcOrd="0" destOrd="0" presId="urn:microsoft.com/office/officeart/2009/3/layout/HorizontalOrganizationChart"/>
    <dgm:cxn modelId="{46746009-BF70-46FE-B33F-22FF487A0C8D}" srcId="{C4375240-F83C-4BCA-979C-27935A2D81AA}" destId="{BE27B040-2D87-4435-A6D1-FB5843C7DC85}" srcOrd="2" destOrd="0" parTransId="{166EF876-AF28-4121-A665-A4A509CE0590}" sibTransId="{E233129C-ED92-40F7-A8D3-F9B505730D4A}"/>
    <dgm:cxn modelId="{E1745200-C2FF-421E-9577-E67627E138A3}" srcId="{CFC015D4-5B06-46E8-ACE4-DF811262ACCB}" destId="{044C156D-91A4-481B-BEC1-02D45F1CEC8B}" srcOrd="1" destOrd="0" parTransId="{B82DCBA0-17EE-4570-8C43-19EF62932110}" sibTransId="{0F29DE16-6F97-4C73-B8DA-7018F4C2D362}"/>
    <dgm:cxn modelId="{4AF91262-6965-47BE-A41F-9E3B7E6149F9}" type="presOf" srcId="{BE27B040-2D87-4435-A6D1-FB5843C7DC85}" destId="{D106DFF7-CA5E-40C6-A537-B109BDD2363B}" srcOrd="1" destOrd="0" presId="urn:microsoft.com/office/officeart/2009/3/layout/HorizontalOrganizationChart"/>
    <dgm:cxn modelId="{81EEA181-D36B-4208-80E8-FE32A84B5F6C}" type="presOf" srcId="{3F07DD7F-5489-4311-9502-195E0039DFBD}" destId="{8F2D1CA5-4C52-43F7-8CCE-3EDDE868E826}" srcOrd="0" destOrd="0" presId="urn:microsoft.com/office/officeart/2009/3/layout/HorizontalOrganizationChart"/>
    <dgm:cxn modelId="{ABCD6301-5355-445D-BD20-B0A0BD33245B}" srcId="{CFC015D4-5B06-46E8-ACE4-DF811262ACCB}" destId="{C4375240-F83C-4BCA-979C-27935A2D81AA}" srcOrd="0" destOrd="0" parTransId="{3F9FFFC7-554D-4C0A-89F1-A2DB61906C18}" sibTransId="{0A0A8A63-D77E-47BC-9763-5D3949EE9822}"/>
    <dgm:cxn modelId="{D203849F-61E6-454B-9B30-5279CF5F420D}" type="presParOf" srcId="{6E87ACFA-B667-4CB2-878B-962573EEEB5E}" destId="{EFF7A7DC-F13D-4A61-9508-52C456A021BE}" srcOrd="0" destOrd="0" presId="urn:microsoft.com/office/officeart/2009/3/layout/HorizontalOrganizationChart"/>
    <dgm:cxn modelId="{558B6A57-017C-4CFD-B59E-B80B2C717F4B}" type="presParOf" srcId="{EFF7A7DC-F13D-4A61-9508-52C456A021BE}" destId="{D081EAFD-897C-4A30-A21A-190A23695889}" srcOrd="0" destOrd="0" presId="urn:microsoft.com/office/officeart/2009/3/layout/HorizontalOrganizationChart"/>
    <dgm:cxn modelId="{E688EE28-F0F7-4564-AA95-707D11847363}" type="presParOf" srcId="{D081EAFD-897C-4A30-A21A-190A23695889}" destId="{E49A05D5-DC04-48F6-AAE7-8350C850C19D}" srcOrd="0" destOrd="0" presId="urn:microsoft.com/office/officeart/2009/3/layout/HorizontalOrganizationChart"/>
    <dgm:cxn modelId="{5EF589CF-B243-4EA5-ABEF-3EE80AF9F09B}" type="presParOf" srcId="{D081EAFD-897C-4A30-A21A-190A23695889}" destId="{690567BD-7109-4EF7-B789-4484A487F587}" srcOrd="1" destOrd="0" presId="urn:microsoft.com/office/officeart/2009/3/layout/HorizontalOrganizationChart"/>
    <dgm:cxn modelId="{B106BC7D-87EF-4BB1-BEEC-63B787C29993}" type="presParOf" srcId="{EFF7A7DC-F13D-4A61-9508-52C456A021BE}" destId="{810E0659-E452-4879-B534-83C4A7445686}" srcOrd="1" destOrd="0" presId="urn:microsoft.com/office/officeart/2009/3/layout/HorizontalOrganizationChart"/>
    <dgm:cxn modelId="{7EB94981-465F-42C7-ABAC-1879F445DB81}" type="presParOf" srcId="{810E0659-E452-4879-B534-83C4A7445686}" destId="{7558452A-6553-44D4-A7A8-002C0524F474}" srcOrd="0" destOrd="0" presId="urn:microsoft.com/office/officeart/2009/3/layout/HorizontalOrganizationChart"/>
    <dgm:cxn modelId="{94FA28CC-9E11-45A7-BEF5-8B55CD3582E2}" type="presParOf" srcId="{810E0659-E452-4879-B534-83C4A7445686}" destId="{7818CA76-E26E-4100-9B6B-CA4F3B8B1573}" srcOrd="1" destOrd="0" presId="urn:microsoft.com/office/officeart/2009/3/layout/HorizontalOrganizationChart"/>
    <dgm:cxn modelId="{75D92F21-E2A4-4FED-BCD8-42C231856C65}" type="presParOf" srcId="{7818CA76-E26E-4100-9B6B-CA4F3B8B1573}" destId="{3A4EA957-EA73-4B94-AF4E-87AB685C70A9}" srcOrd="0" destOrd="0" presId="urn:microsoft.com/office/officeart/2009/3/layout/HorizontalOrganizationChart"/>
    <dgm:cxn modelId="{32262613-2145-4DE8-9E74-547877B8321C}" type="presParOf" srcId="{3A4EA957-EA73-4B94-AF4E-87AB685C70A9}" destId="{F56F6DCB-4FAF-4A6C-A363-EA664E86DCB6}" srcOrd="0" destOrd="0" presId="urn:microsoft.com/office/officeart/2009/3/layout/HorizontalOrganizationChart"/>
    <dgm:cxn modelId="{413DEFEB-6F90-4D98-99F7-7B410896B888}" type="presParOf" srcId="{3A4EA957-EA73-4B94-AF4E-87AB685C70A9}" destId="{5E868E23-1DE8-4602-AA84-293F5DAEC6BD}" srcOrd="1" destOrd="0" presId="urn:microsoft.com/office/officeart/2009/3/layout/HorizontalOrganizationChart"/>
    <dgm:cxn modelId="{7EB28AB6-A3AB-4F3A-87E6-51B3AEDAA050}" type="presParOf" srcId="{7818CA76-E26E-4100-9B6B-CA4F3B8B1573}" destId="{2F4B5C7B-6A61-48F0-84EE-667DC236D5D4}" srcOrd="1" destOrd="0" presId="urn:microsoft.com/office/officeart/2009/3/layout/HorizontalOrganizationChart"/>
    <dgm:cxn modelId="{E766BE9A-13FA-47D4-96F9-8A5287C94016}" type="presParOf" srcId="{7818CA76-E26E-4100-9B6B-CA4F3B8B1573}" destId="{5DBA403D-1898-4847-98EF-504F9EF1029E}" srcOrd="2" destOrd="0" presId="urn:microsoft.com/office/officeart/2009/3/layout/HorizontalOrganizationChart"/>
    <dgm:cxn modelId="{3D028664-09C5-4AF5-89F2-37A50ED03910}" type="presParOf" srcId="{810E0659-E452-4879-B534-83C4A7445686}" destId="{DD5E6AEF-E55F-4AE1-85CE-707AADF404ED}" srcOrd="2" destOrd="0" presId="urn:microsoft.com/office/officeart/2009/3/layout/HorizontalOrganizationChart"/>
    <dgm:cxn modelId="{01B0C4E6-8F82-42D9-AF49-98A6442CBB21}" type="presParOf" srcId="{810E0659-E452-4879-B534-83C4A7445686}" destId="{08A9398C-848C-45AE-9C3B-C50D9B429377}" srcOrd="3" destOrd="0" presId="urn:microsoft.com/office/officeart/2009/3/layout/HorizontalOrganizationChart"/>
    <dgm:cxn modelId="{474D48B8-1F62-428C-B4D6-87B5A55DDC5B}" type="presParOf" srcId="{08A9398C-848C-45AE-9C3B-C50D9B429377}" destId="{4E1DA49C-1FE4-41D2-8973-CFD2F8F5E49C}" srcOrd="0" destOrd="0" presId="urn:microsoft.com/office/officeart/2009/3/layout/HorizontalOrganizationChart"/>
    <dgm:cxn modelId="{0F973EA5-C348-4113-9565-2F86208F1583}" type="presParOf" srcId="{4E1DA49C-1FE4-41D2-8973-CFD2F8F5E49C}" destId="{8F2D1CA5-4C52-43F7-8CCE-3EDDE868E826}" srcOrd="0" destOrd="0" presId="urn:microsoft.com/office/officeart/2009/3/layout/HorizontalOrganizationChart"/>
    <dgm:cxn modelId="{04415A68-1F8F-4F73-97D5-F07FAD041CD4}" type="presParOf" srcId="{4E1DA49C-1FE4-41D2-8973-CFD2F8F5E49C}" destId="{D2C1948D-EE24-4DA9-85D6-0F2ED26DE9A3}" srcOrd="1" destOrd="0" presId="urn:microsoft.com/office/officeart/2009/3/layout/HorizontalOrganizationChart"/>
    <dgm:cxn modelId="{F44F396E-7E62-45CF-9579-1229964A4665}" type="presParOf" srcId="{08A9398C-848C-45AE-9C3B-C50D9B429377}" destId="{F452E263-15F0-4127-AFA9-F5FE15557362}" srcOrd="1" destOrd="0" presId="urn:microsoft.com/office/officeart/2009/3/layout/HorizontalOrganizationChart"/>
    <dgm:cxn modelId="{0B4BE573-2838-452D-BD0B-75CC5CA180F3}" type="presParOf" srcId="{08A9398C-848C-45AE-9C3B-C50D9B429377}" destId="{37EC3CF5-17CA-4BD2-A491-355A3F74C8A5}" srcOrd="2" destOrd="0" presId="urn:microsoft.com/office/officeart/2009/3/layout/HorizontalOrganizationChart"/>
    <dgm:cxn modelId="{04439F77-C50D-4103-B792-B76CA2B2B72A}" type="presParOf" srcId="{810E0659-E452-4879-B534-83C4A7445686}" destId="{06A8A495-FC5A-4783-A0C1-53E6739749BD}" srcOrd="4" destOrd="0" presId="urn:microsoft.com/office/officeart/2009/3/layout/HorizontalOrganizationChart"/>
    <dgm:cxn modelId="{C9FA5285-932D-4C10-86C0-F7198A1FA2BE}" type="presParOf" srcId="{810E0659-E452-4879-B534-83C4A7445686}" destId="{31847205-1095-45F9-8B44-354204730E67}" srcOrd="5" destOrd="0" presId="urn:microsoft.com/office/officeart/2009/3/layout/HorizontalOrganizationChart"/>
    <dgm:cxn modelId="{481027FE-F7F5-4EF5-9954-12011A3ACF5E}" type="presParOf" srcId="{31847205-1095-45F9-8B44-354204730E67}" destId="{4D6039CC-9CFE-4BF6-A44A-FD5C261F69B4}" srcOrd="0" destOrd="0" presId="urn:microsoft.com/office/officeart/2009/3/layout/HorizontalOrganizationChart"/>
    <dgm:cxn modelId="{A8DF43B5-3033-4B60-9234-2A8F97998589}" type="presParOf" srcId="{4D6039CC-9CFE-4BF6-A44A-FD5C261F69B4}" destId="{2C7435BF-E2A6-4395-99BB-ADA0E1D1BA89}" srcOrd="0" destOrd="0" presId="urn:microsoft.com/office/officeart/2009/3/layout/HorizontalOrganizationChart"/>
    <dgm:cxn modelId="{7AF3D5DD-C9DD-4DB4-B3A1-F685EBAEFA10}" type="presParOf" srcId="{4D6039CC-9CFE-4BF6-A44A-FD5C261F69B4}" destId="{D106DFF7-CA5E-40C6-A537-B109BDD2363B}" srcOrd="1" destOrd="0" presId="urn:microsoft.com/office/officeart/2009/3/layout/HorizontalOrganizationChart"/>
    <dgm:cxn modelId="{1E441CC2-9809-4B3E-905C-AF39721EEBF3}" type="presParOf" srcId="{31847205-1095-45F9-8B44-354204730E67}" destId="{7BC7810B-D028-45EA-BFA2-A7AD3E2D68EB}" srcOrd="1" destOrd="0" presId="urn:microsoft.com/office/officeart/2009/3/layout/HorizontalOrganizationChart"/>
    <dgm:cxn modelId="{F28C6D5A-0E4C-4AA1-9FDF-2969AA4E2062}" type="presParOf" srcId="{31847205-1095-45F9-8B44-354204730E67}" destId="{13CA2768-ECC9-4A2B-BFCD-8F9E5A626F57}" srcOrd="2" destOrd="0" presId="urn:microsoft.com/office/officeart/2009/3/layout/HorizontalOrganizationChart"/>
    <dgm:cxn modelId="{07F6095C-168E-4ABA-9704-8B8C451D9B3C}" type="presParOf" srcId="{EFF7A7DC-F13D-4A61-9508-52C456A021BE}" destId="{FF6FE97C-59D2-47B5-8B43-E02C370BD10B}" srcOrd="2" destOrd="0" presId="urn:microsoft.com/office/officeart/2009/3/layout/HorizontalOrganizationChart"/>
    <dgm:cxn modelId="{AD4D6BA0-23E3-4CAF-943E-28C1ED0D093A}" type="presParOf" srcId="{6E87ACFA-B667-4CB2-878B-962573EEEB5E}" destId="{AD4126C7-5869-4097-876F-AF009F2869C2}" srcOrd="1" destOrd="0" presId="urn:microsoft.com/office/officeart/2009/3/layout/HorizontalOrganizationChart"/>
    <dgm:cxn modelId="{928FCD3C-654F-4041-BF30-3EAF50A7551F}" type="presParOf" srcId="{AD4126C7-5869-4097-876F-AF009F2869C2}" destId="{E01AC00E-9D51-47E1-BAF5-4BD5DA7A1F09}" srcOrd="0" destOrd="0" presId="urn:microsoft.com/office/officeart/2009/3/layout/HorizontalOrganizationChart"/>
    <dgm:cxn modelId="{573C5CEE-A6EA-40D7-9C7E-0604CB7FE3A1}" type="presParOf" srcId="{E01AC00E-9D51-47E1-BAF5-4BD5DA7A1F09}" destId="{C49F9B22-6241-47F8-8982-0A78CD5AFA44}" srcOrd="0" destOrd="0" presId="urn:microsoft.com/office/officeart/2009/3/layout/HorizontalOrganizationChart"/>
    <dgm:cxn modelId="{1833FD4A-08A3-423B-A753-ABC0C7982DC8}" type="presParOf" srcId="{E01AC00E-9D51-47E1-BAF5-4BD5DA7A1F09}" destId="{ECE54457-9A31-4B4F-A51D-745A59CC48AB}" srcOrd="1" destOrd="0" presId="urn:microsoft.com/office/officeart/2009/3/layout/HorizontalOrganizationChart"/>
    <dgm:cxn modelId="{C84FB2BF-65DD-4037-8597-46BFA8FCF4AC}" type="presParOf" srcId="{AD4126C7-5869-4097-876F-AF009F2869C2}" destId="{3CACDAE3-597A-445D-8909-1690A38E6BFD}" srcOrd="1" destOrd="0" presId="urn:microsoft.com/office/officeart/2009/3/layout/HorizontalOrganizationChart"/>
    <dgm:cxn modelId="{8DE496FC-3F64-4B0E-BB46-B4D1B8620807}" type="presParOf" srcId="{AD4126C7-5869-4097-876F-AF009F2869C2}" destId="{624F83A7-0B3A-46E7-BE96-922B8545B421}" srcOrd="2" destOrd="0" presId="urn:microsoft.com/office/officeart/2009/3/layout/HorizontalOrganizationChart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1DAC9C-D1CD-4FAD-B3A6-6CDCB569D63C}" type="datetimeFigureOut">
              <a:rPr lang="ru-RU"/>
              <a:pPr>
                <a:defRPr/>
              </a:pPr>
              <a:t>27.01.2015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839B97-D3F8-4CC3-8402-23D6B8B473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9D10-0104-405E-8F48-EA469A8DAE19}" type="datetimeFigureOut">
              <a:rPr lang="ru-RU"/>
              <a:pPr>
                <a:defRPr/>
              </a:pPr>
              <a:t>27.01.2015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1EC3C-3898-4CF8-A006-38DBBAE1F1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267C-FA7C-412D-A74F-B38FCEF08185}" type="datetimeFigureOut">
              <a:rPr lang="ru-RU"/>
              <a:pPr>
                <a:defRPr/>
              </a:pPr>
              <a:t>27.01.2015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224F-3155-43E7-83A7-C5A2FE2C92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14CF1-8DFD-4E38-A111-5CBC746842FB}" type="datetimeFigureOut">
              <a:rPr lang="ru-RU"/>
              <a:pPr>
                <a:defRPr/>
              </a:pPr>
              <a:t>27.01.2015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A3AC1-6E0B-48C8-BBD6-30F125F95C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FE514C-9ECF-46C8-BA54-BEB39C240CC3}" type="datetimeFigureOut">
              <a:rPr lang="ru-RU"/>
              <a:pPr>
                <a:defRPr/>
              </a:pPr>
              <a:t>27.01.2015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057C02-249F-43A4-9B72-203653237E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6028-5FCB-4C4F-A241-B93071D0681D}" type="datetimeFigureOut">
              <a:rPr lang="ru-RU"/>
              <a:pPr>
                <a:defRPr/>
              </a:pPr>
              <a:t>27.01.2015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8F97F-FD4B-4AC4-8D47-6EC41CDF31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A941-0861-4F07-BEC3-D59A51E32F70}" type="datetimeFigureOut">
              <a:rPr lang="ru-RU"/>
              <a:pPr>
                <a:defRPr/>
              </a:pPr>
              <a:t>27.01.2015</a:t>
            </a:fld>
            <a:endParaRPr lang="ru-RU" dirty="0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0F4B-4B15-4B86-8109-2EB40DDC68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5E8B-D62F-44F1-A393-A067FF185AE7}" type="datetimeFigureOut">
              <a:rPr lang="ru-RU"/>
              <a:pPr>
                <a:defRPr/>
              </a:pPr>
              <a:t>27.01.2015</a:t>
            </a:fld>
            <a:endParaRPr lang="ru-RU" dirty="0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69E2-9A5D-42E0-8B3F-D12632F834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EF744D-A583-4990-8342-EE854475BFB2}" type="datetimeFigureOut">
              <a:rPr lang="ru-RU"/>
              <a:pPr>
                <a:defRPr/>
              </a:pPr>
              <a:t>27.01.2015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DF256C-580C-4384-82C3-C3C8DB232F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619E3-99EB-4D28-B473-0F8385FF2D4E}" type="datetimeFigureOut">
              <a:rPr lang="ru-RU"/>
              <a:pPr>
                <a:defRPr/>
              </a:pPr>
              <a:t>27.01.2015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E53C-8683-4D0E-8CB4-0375D8E8BE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07A227-EE50-49AE-A496-C1459540BABB}" type="datetimeFigureOut">
              <a:rPr lang="ru-RU"/>
              <a:pPr>
                <a:defRPr/>
              </a:pPr>
              <a:t>27.01.2015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8E641B-E4B9-442C-985A-FB27048F1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9A62FD0-5164-4556-9FDA-779294FBA9E3}" type="datetimeFigureOut">
              <a:rPr lang="ru-RU"/>
              <a:pPr>
                <a:defRPr/>
              </a:pPr>
              <a:t>27.01.2015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73722A9-A96E-4345-857D-60FE0BAC15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67" r:id="rId8"/>
    <p:sldLayoutId id="2147483675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620713"/>
            <a:ext cx="7772400" cy="1512887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24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Вступний  у</a:t>
            </a:r>
            <a:r>
              <a:rPr lang="uk-UA" sz="24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рок на тему:</a:t>
            </a:r>
            <a:br>
              <a:rPr lang="uk-UA" sz="24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24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Тепло та температура</a:t>
            </a:r>
            <a:r>
              <a:rPr lang="uk-UA" sz="24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в 7-Б  класі</a:t>
            </a:r>
            <a:br>
              <a:rPr lang="uk-UA" sz="24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uk-UA" sz="16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факультативного  курсу  “Основи  теплопостачання</a:t>
            </a:r>
            <a:br>
              <a:rPr lang="uk-UA" sz="16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uk-UA" sz="16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та  теплозбереження”</a:t>
            </a:r>
            <a:endParaRPr lang="ru-RU" sz="240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26" name="Picture 2" descr="G:\Енергозбереження\Untitled-1_3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2204864"/>
            <a:ext cx="3960440" cy="3619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1960" y="3304002"/>
            <a:ext cx="468052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611188" y="5759450"/>
            <a:ext cx="30972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Створила вчитель фізики</a:t>
            </a:r>
          </a:p>
          <a:p>
            <a:r>
              <a:rPr lang="uk-UA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РАДЧЕНКО  Є.П.</a:t>
            </a:r>
            <a:r>
              <a:rPr lang="uk-UA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16.01.2015 року.</a:t>
            </a:r>
            <a:endParaRPr lang="ru-RU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Французький вчений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Рене Антуан Реомюр 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1730 р. створив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спиртовий термометр</a:t>
            </a: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3672408" cy="3512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3508" y="188640"/>
            <a:ext cx="3384376" cy="37664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08104" y="2492896"/>
            <a:ext cx="3312368" cy="3944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Англійський вчений Вільям Томсон (лорд Кельвін) створив абсолютну шкалу температур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2060847"/>
            <a:ext cx="2808312" cy="3670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2880320" cy="4176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84168" y="1916833"/>
            <a:ext cx="3024336" cy="4248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539750" y="549275"/>
            <a:ext cx="8183563" cy="41878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400" b="1" i="1" smtClean="0"/>
              <a:t>  </a:t>
            </a:r>
            <a:r>
              <a:rPr lang="ru-RU" sz="2200" b="1" i="1" smtClean="0"/>
              <a:t>Температура безпосередньо не вимірюється!</a:t>
            </a:r>
            <a:r>
              <a:rPr lang="ru-RU" sz="2400" b="1" i="1" smtClean="0"/>
              <a:t> </a:t>
            </a:r>
            <a:r>
              <a:rPr lang="ru-RU" sz="2200" b="1" i="1" smtClean="0"/>
              <a:t>Вимірюється величина, що залежить від    температури!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200" b="1" i="1" smtClean="0"/>
              <a:t>  У сучасних рідинних термометрах - це обсяг спирту або ртуті . Термометр вимірює власну температуру! Щоб виміряти за допомогою термометра температуру якогось іншого тіла, треба почекати деякий час, поки температури тіла й термометра зрівняються, тобто настане теплова рівновага між термометром і тілом.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220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47864" y="4274594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84168" y="4222183"/>
            <a:ext cx="2371725" cy="1571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4137251"/>
            <a:ext cx="1944216" cy="1798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2365375" cy="2178050"/>
          </a:xfr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0" y="333375"/>
            <a:ext cx="2738438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776538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2" descr="http://www.uralpribor.com/Files/dat/Alldat/S-txk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3213100"/>
            <a:ext cx="30384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07950" y="2606675"/>
            <a:ext cx="309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Verdana" pitchFamily="34" charset="0"/>
                <a:cs typeface="Times New Roman" pitchFamily="18" charset="0"/>
              </a:rPr>
              <a:t>Біметалічний термометр</a:t>
            </a:r>
            <a:endParaRPr lang="ru-RU" sz="1600">
              <a:latin typeface="Verdana" pitchFamily="34" charset="0"/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651500" y="908050"/>
            <a:ext cx="3146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Verdana" pitchFamily="34" charset="0"/>
              </a:rPr>
              <a:t> </a:t>
            </a:r>
            <a:r>
              <a:rPr lang="ru-RU" sz="1600" b="1">
                <a:latin typeface="Verdana" pitchFamily="34" charset="0"/>
                <a:cs typeface="Times New Roman" pitchFamily="18" charset="0"/>
              </a:rPr>
              <a:t>Електронний термометр</a:t>
            </a:r>
            <a:endParaRPr lang="ru-RU" sz="1600">
              <a:latin typeface="Verdana" pitchFamily="34" charset="0"/>
            </a:endParaRPr>
          </a:p>
          <a:p>
            <a:r>
              <a:rPr lang="uk-UA">
                <a:latin typeface="Verdana" pitchFamily="34" charset="0"/>
              </a:rPr>
              <a:t> </a:t>
            </a:r>
            <a:endParaRPr lang="ru-RU">
              <a:latin typeface="Verdana" pitchFamily="34" charset="0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468313" y="5516563"/>
            <a:ext cx="379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Verdana" pitchFamily="34" charset="0"/>
              </a:rPr>
              <a:t>Термоелектричний термометр</a:t>
            </a:r>
            <a:endParaRPr lang="ru-RU" sz="1600">
              <a:latin typeface="Verdana" pitchFamily="34" charset="0"/>
            </a:endParaRP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5940425" y="5440363"/>
            <a:ext cx="1916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Verdana" pitchFamily="34" charset="0"/>
              </a:rPr>
              <a:t>Інфрачервоні </a:t>
            </a:r>
          </a:p>
          <a:p>
            <a:r>
              <a:rPr lang="ru-RU" sz="1600" b="1">
                <a:latin typeface="Verdana" pitchFamily="34" charset="0"/>
              </a:rPr>
              <a:t>термометри</a:t>
            </a:r>
          </a:p>
          <a:p>
            <a:r>
              <a:rPr lang="ru-RU" sz="1600" b="1">
                <a:latin typeface="Verdana" pitchFamily="34" charset="0"/>
              </a:rPr>
              <a:t> (пірометри)</a:t>
            </a:r>
            <a:endParaRPr lang="ru-RU" sz="1600"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6750" y="2160588"/>
            <a:ext cx="618966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00FF"/>
                </a:solidFill>
                <a:latin typeface="+mj-lt"/>
              </a:rPr>
              <a:t>Сучасні види термометрів</a:t>
            </a:r>
            <a:endParaRPr lang="ru-RU" sz="2800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Температура тіл, які перебувають у теплообміні, з часом вирівнюється й стає в усіх тіл однаковою. У процесі теплообміну з часом установлюється теплова рівновага.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6626" name="Picture 2" descr="http://www.almaz-spb.ru/paste/infrakrasnie212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57563"/>
            <a:ext cx="8496300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692150"/>
            <a:ext cx="3455988" cy="2449513"/>
          </a:xfr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750" y="1052513"/>
            <a:ext cx="36179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773238"/>
            <a:ext cx="32956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6"/>
          <p:cNvSpPr>
            <a:spLocks noChangeArrowheads="1"/>
          </p:cNvSpPr>
          <p:nvPr/>
        </p:nvSpPr>
        <p:spPr bwMode="auto">
          <a:xfrm>
            <a:off x="468313" y="4005263"/>
            <a:ext cx="76327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Verdana" pitchFamily="34" charset="0"/>
              </a:rPr>
              <a:t>  Більш нагріті тіла віддають тепло, охолоджуючись, іншим тілам, а менш нагріті тіла, контактуючи з ними, нагріваються.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183880" cy="10515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Уявіть, що ви подорожуєте Антарктидою. </a:t>
            </a:r>
            <a:br>
              <a:rPr lang="uk-UA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 станеться з айсбергом, якщо температура води і льоду однакова?  </a:t>
            </a:r>
            <a:r>
              <a:rPr lang="uk-UA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r>
              <a:rPr lang="uk-UA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кщо температура води 0˚С, а льоду  -20</a:t>
            </a:r>
            <a:r>
              <a:rPr lang="uk-UA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˚С?</a:t>
            </a:r>
            <a:endParaRPr lang="ru-RU" sz="2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 descr="G:\АНТАРКТИДА\40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187624" y="404664"/>
            <a:ext cx="6281737" cy="4187825"/>
          </a:xfrm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05038"/>
            <a:ext cx="3640138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Теплота – це енергія, яка виникає за наявності тіл з різною температурою.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Теплота вимірюється в калоріях.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989138"/>
            <a:ext cx="2967037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2970213"/>
            <a:ext cx="2447925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76250"/>
            <a:ext cx="2952750" cy="3673475"/>
          </a:xfrm>
        </p:spPr>
      </p:pic>
      <p:sp>
        <p:nvSpPr>
          <p:cNvPr id="5" name="TextBox 4"/>
          <p:cNvSpPr txBox="1"/>
          <p:nvPr/>
        </p:nvSpPr>
        <p:spPr>
          <a:xfrm>
            <a:off x="3613498" y="836712"/>
            <a:ext cx="5472608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Російський вчений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М.В. Ломоносов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     відкрив закон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збереження енергії.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«Енергія нізвідки не з'являється і нікуди не зникає, вона лише переходить  з одного виду в інший»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1"/>
          </p:nvPr>
        </p:nvSpPr>
        <p:spPr>
          <a:xfrm>
            <a:off x="539750" y="3716338"/>
            <a:ext cx="7956550" cy="246697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Внутрішня енергія тіла – енергія руху і взаємодії частинок, з яких складається тіло.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39179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0"/>
            <a:ext cx="52197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183880" cy="576064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Мета уроку: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</a:t>
            </a:r>
            <a:r>
              <a:rPr lang="uk-UA" sz="3200" dirty="0" smtClean="0">
                <a:latin typeface="+mj-lt"/>
                <a:cs typeface="Times New Roman" pitchFamily="18" charset="0"/>
              </a:rPr>
              <a:t>сформувати в учнів                               поняття, що таке тепло,розуміння відмінності між теплотою та температурою. Учні повинні знати , у чому вимірюється тепло та температура, способи передачі тепла, про здатність різних матеріалів по-різному передавати тепло.  </a:t>
            </a:r>
            <a:endParaRPr lang="ru-RU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G:\kmet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116632"/>
            <a:ext cx="2381250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Способи зміни внутрішньої енергії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Виконання механічної  роботи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3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Теплопередача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3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2770" name="Picture 2" descr="http://www.oteple.ru/uploads/diff/7be_07k-i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284538"/>
            <a:ext cx="38163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http://img0.liveinternet.ru/images/attach/c/3/78/162/78162430_kozharuk234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205038"/>
            <a:ext cx="30956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1052736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9" descr="q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4797425"/>
            <a:ext cx="208915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firepi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4138" y="242093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3" descr="P5030011"/>
          <p:cNvSpPr>
            <a:spLocks noChangeArrowheads="1"/>
          </p:cNvSpPr>
          <p:nvPr/>
        </p:nvSpPr>
        <p:spPr bwMode="auto">
          <a:xfrm>
            <a:off x="2051050" y="188913"/>
            <a:ext cx="2592388" cy="18716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Oval 3" descr="P5030011"/>
          <p:cNvSpPr>
            <a:spLocks noChangeArrowheads="1"/>
          </p:cNvSpPr>
          <p:nvPr/>
        </p:nvSpPr>
        <p:spPr bwMode="auto">
          <a:xfrm>
            <a:off x="2051050" y="220663"/>
            <a:ext cx="2592388" cy="180022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roki-shkola.ru/wp-content/uploads/2012/02/teplovye_yav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850" y="3284538"/>
            <a:ext cx="316865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9338" y="1933575"/>
            <a:ext cx="208915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Конвекція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8038" y="4292600"/>
            <a:ext cx="3240087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Теплопровідність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3" y="749300"/>
            <a:ext cx="792003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Теплопровідність 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перенесення енергії від більш нагрітих частин тіла до менш нагрітих у результаті теплового руху і взаємодії частинок.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6" descr="P5030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708275"/>
            <a:ext cx="36718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http://www.dekatop.com/wp-content/uploads/2010/08/drunk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3141663"/>
            <a:ext cx="34067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7i-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997200"/>
            <a:ext cx="56165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3"/>
          <a:srcRect r="3023"/>
          <a:stretch>
            <a:fillRect/>
          </a:stretch>
        </p:blipFill>
        <p:spPr bwMode="auto">
          <a:xfrm>
            <a:off x="5795963" y="2781300"/>
            <a:ext cx="27019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595313" y="981075"/>
            <a:ext cx="7993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>
                <a:latin typeface="Times New Roman" pitchFamily="18" charset="0"/>
                <a:cs typeface="Times New Roman" pitchFamily="18" charset="0"/>
              </a:rPr>
              <a:t>Передача тепла відбувається від більш нагрітих частин  тіла до менш нагрітих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168" y="1268760"/>
            <a:ext cx="3927678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Теплоізолятори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4516" y="555576"/>
            <a:ext cx="3888432" cy="523220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Теплопровідники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134938" y="2917825"/>
            <a:ext cx="4410075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>
                <a:latin typeface="Verdana" pitchFamily="34" charset="0"/>
              </a:rPr>
              <a:t>Вовна, хутро, солома, </a:t>
            </a:r>
          </a:p>
          <a:p>
            <a:r>
              <a:rPr lang="uk-UA" sz="2400">
                <a:latin typeface="Verdana" pitchFamily="34" charset="0"/>
              </a:rPr>
              <a:t>пух, тирса, деревина,</a:t>
            </a:r>
          </a:p>
          <a:p>
            <a:r>
              <a:rPr lang="uk-UA" sz="2400">
                <a:latin typeface="Verdana" pitchFamily="34" charset="0"/>
              </a:rPr>
              <a:t>скло,повітря, гази та інші 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70125" y="1870075"/>
            <a:ext cx="484188" cy="1047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49838" y="2205038"/>
            <a:ext cx="3576637" cy="8302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+mn-lt"/>
              </a:rPr>
              <a:t>Метали: мідь, золото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+mn-lt"/>
              </a:rPr>
              <a:t>срібло, залізо та інші</a:t>
            </a:r>
            <a:endParaRPr lang="ru-RU" sz="2400" dirty="0">
              <a:latin typeface="+mn-lt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453188" y="1079500"/>
            <a:ext cx="485775" cy="1125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1300" y="4530725"/>
            <a:ext cx="2449513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Рисунок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652963"/>
            <a:ext cx="208915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Рисунок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9838" y="43656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3" descr="P5050004"/>
          <p:cNvSpPr>
            <a:spLocks noChangeArrowheads="1"/>
          </p:cNvSpPr>
          <p:nvPr/>
        </p:nvSpPr>
        <p:spPr bwMode="auto">
          <a:xfrm>
            <a:off x="6632575" y="3141663"/>
            <a:ext cx="2141538" cy="2097087"/>
          </a:xfrm>
          <a:prstGeom prst="star32">
            <a:avLst>
              <a:gd name="adj" fmla="val 37500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3838" y="2382838"/>
            <a:ext cx="22447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585788" y="560388"/>
            <a:ext cx="223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solidFill>
                  <a:srgbClr val="0070C0"/>
                </a:solidFill>
                <a:latin typeface="Verdana" pitchFamily="34" charset="0"/>
              </a:rPr>
              <a:t>Чи шуба гріє?</a:t>
            </a:r>
            <a:endParaRPr lang="ru-RU" sz="2000" b="1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3" y="1052513"/>
            <a:ext cx="2984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-25400" y="4237038"/>
            <a:ext cx="6573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solidFill>
                  <a:srgbClr val="002060"/>
                </a:solidFill>
                <a:latin typeface="Verdana" pitchFamily="34" charset="0"/>
              </a:rPr>
              <a:t>Як птахи та звірі захищаються від холоду?</a:t>
            </a:r>
            <a:endParaRPr lang="ru-RU" sz="2000" b="1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38917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57188"/>
            <a:ext cx="2773362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tiger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1916113"/>
            <a:ext cx="273685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Рисунок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3700" y="4837113"/>
            <a:ext cx="2963863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Рисунок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4786313"/>
            <a:ext cx="357822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008" y="153506"/>
            <a:ext cx="906049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Конвекція – це вид теплопередачі,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здійснюваний шляхом перенесення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теплоти потоками рідини або газу 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50900" y="5037138"/>
            <a:ext cx="2857500" cy="73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2"/>
          <a:srcRect r="841"/>
          <a:stretch>
            <a:fillRect/>
          </a:stretch>
        </p:blipFill>
        <p:spPr bwMode="auto">
          <a:xfrm>
            <a:off x="4416425" y="2212975"/>
            <a:ext cx="4005263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/>
          <a:srcRect r="891"/>
          <a:stretch>
            <a:fillRect/>
          </a:stretch>
        </p:blipFill>
        <p:spPr bwMode="auto">
          <a:xfrm>
            <a:off x="406400" y="2082800"/>
            <a:ext cx="4002088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/>
          <p:cNvPicPr>
            <a:picLocks noChangeAspect="1" noChangeArrowheads="1"/>
          </p:cNvPicPr>
          <p:nvPr/>
        </p:nvPicPr>
        <p:blipFill>
          <a:blip r:embed="rId2"/>
          <a:srcRect r="1891"/>
          <a:stretch>
            <a:fillRect/>
          </a:stretch>
        </p:blipFill>
        <p:spPr bwMode="auto">
          <a:xfrm>
            <a:off x="225425" y="908050"/>
            <a:ext cx="2876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1060-1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" y="4292600"/>
            <a:ext cx="26765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6600" y="977900"/>
            <a:ext cx="575945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Особливості конвекції: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800" dirty="0">
                <a:latin typeface="+mn-lt"/>
              </a:rPr>
              <a:t>виникає в рідинах і газах;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800" dirty="0">
                <a:latin typeface="+mn-lt"/>
              </a:rPr>
              <a:t>переноситься сама речовина;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800" dirty="0">
                <a:latin typeface="+mn-lt"/>
              </a:rPr>
              <a:t>нагрівати речовину потрібно знизу.</a:t>
            </a:r>
            <a:endParaRPr lang="uk-UA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i="1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323528" y="188640"/>
            <a:ext cx="4034158" cy="2913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" name="Picture 3" descr="011"/>
          <p:cNvPicPr>
            <a:picLocks noChangeAspect="1" noChangeArrowheads="1"/>
          </p:cNvPicPr>
          <p:nvPr/>
        </p:nvPicPr>
        <p:blipFill>
          <a:blip r:embed="rId2" cstate="print">
            <a:lum bright="-60000"/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4355976" y="3356992"/>
            <a:ext cx="4287990" cy="3114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4284663" y="908050"/>
            <a:ext cx="434181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0066FF"/>
                </a:solidFill>
                <a:latin typeface="Verdana" pitchFamily="34" charset="0"/>
              </a:rPr>
              <a:t>Денний бриз</a:t>
            </a:r>
          </a:p>
          <a:p>
            <a:endParaRPr lang="uk-UA" b="1">
              <a:solidFill>
                <a:srgbClr val="0066FF"/>
              </a:solidFill>
              <a:latin typeface="Verdana" pitchFamily="34" charset="0"/>
            </a:endParaRPr>
          </a:p>
          <a:p>
            <a:r>
              <a:rPr lang="uk-UA">
                <a:latin typeface="Verdana" pitchFamily="34" charset="0"/>
              </a:rPr>
              <a:t>Холодне повітря з водойми низом </a:t>
            </a:r>
          </a:p>
          <a:p>
            <a:r>
              <a:rPr lang="uk-UA">
                <a:latin typeface="Verdana" pitchFamily="34" charset="0"/>
              </a:rPr>
              <a:t>переміщується до суходолу</a:t>
            </a:r>
            <a:r>
              <a:rPr lang="uk-UA" b="1">
                <a:solidFill>
                  <a:srgbClr val="0066FF"/>
                </a:solidFill>
                <a:latin typeface="Verdana" pitchFamily="34" charset="0"/>
              </a:rPr>
              <a:t> </a:t>
            </a:r>
            <a:endParaRPr lang="ru-RU" b="1">
              <a:solidFill>
                <a:srgbClr val="0066FF"/>
              </a:solidFill>
              <a:latin typeface="Verdana" pitchFamily="34" charset="0"/>
            </a:endParaRP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323850" y="4014788"/>
            <a:ext cx="4073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0070C0"/>
                </a:solidFill>
                <a:latin typeface="Verdana" pitchFamily="34" charset="0"/>
              </a:rPr>
              <a:t>Нічний бриз</a:t>
            </a:r>
          </a:p>
          <a:p>
            <a:endParaRPr lang="uk-UA" b="1">
              <a:solidFill>
                <a:srgbClr val="0070C0"/>
              </a:solidFill>
              <a:latin typeface="Verdana" pitchFamily="34" charset="0"/>
            </a:endParaRPr>
          </a:p>
          <a:p>
            <a:r>
              <a:rPr lang="uk-UA">
                <a:latin typeface="Verdana" pitchFamily="34" charset="0"/>
              </a:rPr>
              <a:t>Холодне повітря  низом </a:t>
            </a:r>
          </a:p>
          <a:p>
            <a:r>
              <a:rPr lang="uk-UA">
                <a:latin typeface="Verdana" pitchFamily="34" charset="0"/>
              </a:rPr>
              <a:t>переміщується з берега до моря</a:t>
            </a:r>
            <a:endParaRPr lang="ru-RU">
              <a:latin typeface="Verdana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965825" y="5491163"/>
            <a:ext cx="1414463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2108200" y="2106613"/>
            <a:ext cx="152717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341438"/>
            <a:ext cx="37449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989138"/>
            <a:ext cx="35290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Сьогодні на уроці ми дізнаємося: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3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i="1" dirty="0" smtClean="0">
                <a:solidFill>
                  <a:srgbClr val="0066FF"/>
                </a:solidFill>
              </a:rPr>
              <a:t>                                     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b="1" i="1" dirty="0">
              <a:solidFill>
                <a:srgbClr val="0066FF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b="1" i="1" dirty="0" smtClean="0">
              <a:solidFill>
                <a:srgbClr val="0066FF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i="1" dirty="0">
                <a:solidFill>
                  <a:srgbClr val="0066FF"/>
                </a:solidFill>
              </a:rPr>
              <a:t> </a:t>
            </a:r>
            <a:r>
              <a:rPr lang="uk-UA" b="1" i="1" dirty="0" smtClean="0">
                <a:solidFill>
                  <a:srgbClr val="0066FF"/>
                </a:solidFill>
              </a:rPr>
              <a:t>                                                                                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b="1" i="1" dirty="0">
              <a:solidFill>
                <a:srgbClr val="0066FF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i="1" dirty="0" smtClean="0">
                <a:solidFill>
                  <a:srgbClr val="0066FF"/>
                </a:solidFill>
              </a:rPr>
              <a:t>що таке тепло, температура,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i="1" dirty="0">
                <a:solidFill>
                  <a:srgbClr val="0066FF"/>
                </a:solidFill>
              </a:rPr>
              <a:t> </a:t>
            </a:r>
            <a:r>
              <a:rPr lang="uk-UA" b="1" i="1" dirty="0" smtClean="0">
                <a:solidFill>
                  <a:srgbClr val="0066FF"/>
                </a:solidFill>
              </a:rPr>
              <a:t>      та їх взаємозв’язок;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i="1" dirty="0" smtClean="0">
                <a:solidFill>
                  <a:srgbClr val="0066FF"/>
                </a:solidFill>
              </a:rPr>
              <a:t>               види теплопередачі;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i="1" dirty="0" smtClean="0">
                <a:solidFill>
                  <a:srgbClr val="0066FF"/>
                </a:solidFill>
              </a:rPr>
              <a:t>              види термометрів.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39230"/>
            <a:ext cx="815800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Випромінювання </a:t>
            </a:r>
            <a:r>
              <a:rPr lang="uk-UA" sz="2800" b="1" dirty="0">
                <a:latin typeface="+mn-lt"/>
              </a:rPr>
              <a:t>– </a:t>
            </a:r>
            <a:r>
              <a:rPr lang="uk-UA" sz="2800" dirty="0">
                <a:latin typeface="+mn-lt"/>
              </a:rPr>
              <a:t>перенесення енергії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+mn-lt"/>
              </a:rPr>
              <a:t>за допомогою електромагнітних хвиль</a:t>
            </a:r>
            <a:endParaRPr lang="ru-RU" sz="2800" dirty="0">
              <a:latin typeface="+mn-lt"/>
            </a:endParaRPr>
          </a:p>
        </p:txBody>
      </p:sp>
      <p:pic>
        <p:nvPicPr>
          <p:cNvPr id="3" name="Picture 5" descr="424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7700" y="2205038"/>
            <a:ext cx="5400675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4500563" y="642938"/>
            <a:ext cx="4265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3200" b="1" i="1">
                <a:solidFill>
                  <a:srgbClr val="C00000"/>
                </a:solidFill>
                <a:latin typeface="Verdana" pitchFamily="34" charset="0"/>
              </a:rPr>
              <a:t>Випромінювання</a:t>
            </a:r>
            <a:endParaRPr lang="ru-RU" sz="3200" b="1" i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5143500" y="1428750"/>
            <a:ext cx="287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Verdana" pitchFamily="34" charset="0"/>
              </a:rPr>
              <a:t>Особливості:</a:t>
            </a:r>
            <a:endParaRPr lang="ru-RU" sz="2800" b="1">
              <a:latin typeface="Verdana" pitchFamily="34" charset="0"/>
            </a:endParaRP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1143000" y="2857500"/>
            <a:ext cx="70850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>
                <a:latin typeface="Verdana" pitchFamily="34" charset="0"/>
              </a:rPr>
              <a:t> </a:t>
            </a:r>
            <a:r>
              <a:rPr lang="uk-UA" sz="2400">
                <a:latin typeface="Verdana" pitchFamily="34" charset="0"/>
              </a:rPr>
              <a:t>відбувається у вакуумі;</a:t>
            </a:r>
          </a:p>
          <a:p>
            <a:pPr>
              <a:buFont typeface="Wingdings" pitchFamily="2" charset="2"/>
              <a:buChar char="§"/>
            </a:pPr>
            <a:endParaRPr lang="uk-UA" sz="240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sz="2400">
                <a:latin typeface="Verdana" pitchFamily="34" charset="0"/>
              </a:rPr>
              <a:t> чим вище температура, тим інтенсивніше</a:t>
            </a:r>
          </a:p>
          <a:p>
            <a:r>
              <a:rPr lang="uk-UA" sz="2400">
                <a:latin typeface="Verdana" pitchFamily="34" charset="0"/>
              </a:rPr>
              <a:t>   випромінювання;</a:t>
            </a:r>
          </a:p>
          <a:p>
            <a:endParaRPr lang="uk-UA" sz="240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sz="2400">
                <a:latin typeface="Verdana" pitchFamily="34" charset="0"/>
              </a:rPr>
              <a:t> чим темніша поверхня, тим краще</a:t>
            </a:r>
          </a:p>
          <a:p>
            <a:r>
              <a:rPr lang="uk-UA" sz="2400">
                <a:latin typeface="Verdana" pitchFamily="34" charset="0"/>
              </a:rPr>
              <a:t>    поглинає випромінювання;</a:t>
            </a:r>
          </a:p>
          <a:p>
            <a:endParaRPr lang="uk-UA" sz="240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sz="2400">
                <a:latin typeface="Verdana" pitchFamily="34" charset="0"/>
              </a:rPr>
              <a:t> будь – яке тіло водночас випромінює і </a:t>
            </a:r>
          </a:p>
          <a:p>
            <a:r>
              <a:rPr lang="uk-UA" sz="2400">
                <a:latin typeface="Verdana" pitchFamily="34" charset="0"/>
              </a:rPr>
              <a:t>   поглинає тепло.</a:t>
            </a:r>
            <a:endParaRPr lang="ru-RU" sz="2400">
              <a:latin typeface="Verdana" pitchFamily="34" charset="0"/>
            </a:endParaRPr>
          </a:p>
        </p:txBody>
      </p:sp>
      <p:pic>
        <p:nvPicPr>
          <p:cNvPr id="6" name="Picture 4" descr="07i-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395605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ttp://www.neva24.ru/images/picturegallery/2011/03/627936d3-19cb-4b52-aae9-e21f52af23e9/a9be27a6-7c6e-4268-8934-be21b64709bb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057525"/>
            <a:ext cx="5072062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642938" y="428625"/>
            <a:ext cx="7543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>
                <a:latin typeface="Verdana" pitchFamily="34" charset="0"/>
              </a:rPr>
              <a:t>Який сніг розтане швидше: </a:t>
            </a:r>
          </a:p>
          <a:p>
            <a:pPr algn="ctr"/>
            <a:r>
              <a:rPr lang="uk-UA" sz="2800">
                <a:latin typeface="Verdana" pitchFamily="34" charset="0"/>
              </a:rPr>
              <a:t>чистий у лісі чи брудний в місті? Чому?</a:t>
            </a:r>
            <a:endParaRPr lang="ru-RU" sz="2800">
              <a:latin typeface="Verdana" pitchFamily="34" charset="0"/>
            </a:endParaRPr>
          </a:p>
        </p:txBody>
      </p:sp>
      <p:pic>
        <p:nvPicPr>
          <p:cNvPr id="1026" name="Picture 2" descr="C:\Documents and Settings\Administrator\Рабочий стол\Картинки\ПРИРОДА\ЛІС\167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514353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813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357562"/>
            <a:ext cx="4722021" cy="3148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214313" y="3714750"/>
            <a:ext cx="610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>
                <a:latin typeface="Times New Roman" pitchFamily="18" charset="0"/>
                <a:cs typeface="Times New Roman" pitchFamily="18" charset="0"/>
              </a:rPr>
              <a:t>Чому літаки сріблястого кольору?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Vinzer_69001_56258_973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7188"/>
            <a:ext cx="2808287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3357563" y="928688"/>
            <a:ext cx="53578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Times New Roman" pitchFamily="18" charset="0"/>
                <a:cs typeface="Times New Roman" pitchFamily="18" charset="0"/>
              </a:rPr>
              <a:t>Поясніть  прислів'я:</a:t>
            </a:r>
          </a:p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” Вода в чайнику </a:t>
            </a:r>
          </a:p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кипить, а ручка в нього холодна ” 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C:\Documents and Settings\Administrator\Рабочий стол\Картинки\ПРИРОДА\ЛІС\WINTER~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14313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520700" y="1381125"/>
            <a:ext cx="427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i="1">
                <a:solidFill>
                  <a:srgbClr val="0000FF"/>
                </a:solidFill>
                <a:latin typeface="Verdana" pitchFamily="34" charset="0"/>
              </a:rPr>
              <a:t>Чому говорять: </a:t>
            </a:r>
          </a:p>
          <a:p>
            <a:r>
              <a:rPr lang="uk-UA" sz="2400" b="1" i="1">
                <a:solidFill>
                  <a:srgbClr val="0000FF"/>
                </a:solidFill>
                <a:latin typeface="Verdana" pitchFamily="34" charset="0"/>
              </a:rPr>
              <a:t> коли багато </a:t>
            </a:r>
          </a:p>
          <a:p>
            <a:r>
              <a:rPr lang="uk-UA" sz="2400" b="1" i="1">
                <a:solidFill>
                  <a:srgbClr val="0000FF"/>
                </a:solidFill>
                <a:latin typeface="Verdana" pitchFamily="34" charset="0"/>
              </a:rPr>
              <a:t> снігу, то багато хліба?</a:t>
            </a:r>
            <a:endParaRPr lang="ru-RU" sz="2400" b="1" i="1">
              <a:solidFill>
                <a:srgbClr val="0000FF"/>
              </a:solidFill>
              <a:latin typeface="Verdana" pitchFamily="34" charset="0"/>
            </a:endParaRPr>
          </a:p>
        </p:txBody>
      </p:sp>
      <p:pic>
        <p:nvPicPr>
          <p:cNvPr id="47107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071938"/>
            <a:ext cx="3857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7"/>
          <p:cNvSpPr txBox="1">
            <a:spLocks noChangeArrowheads="1"/>
          </p:cNvSpPr>
          <p:nvPr/>
        </p:nvSpPr>
        <p:spPr bwMode="auto">
          <a:xfrm>
            <a:off x="4686300" y="3929063"/>
            <a:ext cx="44561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>
                <a:latin typeface="Verdana" pitchFamily="34" charset="0"/>
              </a:rPr>
              <a:t>Чому термометр повинен</a:t>
            </a:r>
          </a:p>
          <a:p>
            <a:r>
              <a:rPr lang="uk-UA" sz="2400">
                <a:latin typeface="Verdana" pitchFamily="34" charset="0"/>
              </a:rPr>
              <a:t>бути невеликим порівняно</a:t>
            </a:r>
          </a:p>
          <a:p>
            <a:r>
              <a:rPr lang="uk-UA" sz="2400">
                <a:latin typeface="Verdana" pitchFamily="34" charset="0"/>
              </a:rPr>
              <a:t> з тілом</a:t>
            </a:r>
            <a:r>
              <a:rPr lang="ru-RU" sz="2400">
                <a:latin typeface="Verdana" pitchFamily="34" charset="0"/>
              </a:rPr>
              <a:t>, </a:t>
            </a:r>
            <a:r>
              <a:rPr lang="uk-UA" sz="2400">
                <a:latin typeface="Verdana" pitchFamily="34" charset="0"/>
              </a:rPr>
              <a:t>температуру </a:t>
            </a:r>
          </a:p>
          <a:p>
            <a:r>
              <a:rPr lang="uk-UA" sz="2400">
                <a:latin typeface="Verdana" pitchFamily="34" charset="0"/>
              </a:rPr>
              <a:t> якого вимірюють?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85750"/>
            <a:ext cx="7643813" cy="6494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Домашня робота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Скласти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сенкан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про енергозбереження.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Скласти поради – рекомендації щодо збереження енергії вдома.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Провести досліди: 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Взяти в одну руку ножиці, а в другу – олівець. З'ясувати їх теплопровідність.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Взяти в руку шматок залізного дроту й швидко зігнути його кілька разів. Торкнутися місця згину. Що ви виявите?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Виміряйте термометром температуру повітря біля цоколя й над балоном настільної  лампи розжарювання. Пояснити, куди переміщається тепле повітря.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Налити у дві склянки гарячої води. Опустити у першу скляну металеву ложку, у а у другу – дерев'яну. Перевірити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на дотик,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проводять тепло тіла. 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100138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Объект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70706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uk-UA" smtClean="0"/>
              <a:t>  </a:t>
            </a:r>
            <a:r>
              <a:rPr lang="uk-UA" smtClean="0">
                <a:solidFill>
                  <a:srgbClr val="0066FF"/>
                </a:solidFill>
              </a:rPr>
              <a:t>Все на світі складається з атомів і молекул.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uk-UA" smtClean="0">
              <a:solidFill>
                <a:srgbClr val="0066F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uk-UA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uk-UA" smtClean="0"/>
              <a:t>   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uk-UA" smtClean="0"/>
          </a:p>
          <a:p>
            <a:pPr marL="0" indent="0" eaLnBrk="1" hangingPunct="1">
              <a:buFont typeface="Wingdings 2" pitchFamily="18" charset="2"/>
              <a:buNone/>
            </a:pPr>
            <a:endParaRPr lang="uk-UA" smtClean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uk-UA" smtClean="0"/>
              <a:t>                                                                          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uk-UA" smtClean="0">
              <a:solidFill>
                <a:srgbClr val="0066FF"/>
              </a:solidFill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0066FF"/>
                </a:solidFill>
              </a:rPr>
              <a:t>Молекули будь-якої речовини неперервно і хаотично рухаються та взаємодіють між собою.  </a:t>
            </a:r>
            <a:endParaRPr lang="ru-RU" smtClean="0">
              <a:solidFill>
                <a:srgbClr val="0066FF"/>
              </a:solidFill>
            </a:endParaRPr>
          </a:p>
        </p:txBody>
      </p:sp>
      <p:pic>
        <p:nvPicPr>
          <p:cNvPr id="16387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84375"/>
            <a:ext cx="30241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100138"/>
            <a:ext cx="3721100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341438"/>
            <a:ext cx="324008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Яке з тіл більш нагріте?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 Чи можна дізнатися про це на дотик?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060575"/>
            <a:ext cx="316706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773238"/>
            <a:ext cx="36718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3284538"/>
            <a:ext cx="37941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uk-UA" sz="3200" b="1" smtClean="0">
                <a:latin typeface="Cambria" pitchFamily="18" charset="0"/>
              </a:rPr>
              <a:t>Температура – це фізична величина, яка є мірою інтенсивності руху молекул у тілі та характеризує міру нагрітості тіла.</a:t>
            </a:r>
            <a:endParaRPr lang="ru-RU" sz="3200" b="1" smtClean="0">
              <a:latin typeface="Cambria" pitchFamily="18" charset="0"/>
            </a:endParaRPr>
          </a:p>
        </p:txBody>
      </p:sp>
      <p:pic>
        <p:nvPicPr>
          <p:cNvPr id="18434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1713" y="2205038"/>
            <a:ext cx="28082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2205038"/>
            <a:ext cx="345598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uk-UA" sz="3000" smtClean="0">
                <a:latin typeface="Cambria" pitchFamily="18" charset="0"/>
              </a:rPr>
              <a:t>Температуру тіла вимірюють термометром.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uk-UA" sz="3000" smtClean="0">
                <a:latin typeface="Cambria" pitchFamily="18" charset="0"/>
              </a:rPr>
              <a:t>У 1592 р. італійський вчений Галілео Галілей створив перший термометр.</a:t>
            </a:r>
            <a:endParaRPr lang="ru-RU" sz="3000" smtClean="0">
              <a:latin typeface="Cambr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096" y="2276872"/>
            <a:ext cx="3260644" cy="278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704" y="2420888"/>
            <a:ext cx="3314700" cy="342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3" descr="http://elkin52.narod.ru/texnika/images/term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060848"/>
            <a:ext cx="1512168" cy="342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uk-UA" b="1" smtClean="0">
                <a:latin typeface="Cambria" pitchFamily="18" charset="0"/>
              </a:rPr>
              <a:t>Шведський астроном Цельсій у 1742 р. запропонував нову шкалу температур.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b="1" smtClean="0">
              <a:latin typeface="Cambria" pitchFamily="18" charset="0"/>
            </a:endParaRPr>
          </a:p>
        </p:txBody>
      </p:sp>
      <p:pic>
        <p:nvPicPr>
          <p:cNvPr id="2048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060575"/>
            <a:ext cx="30194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343150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476375"/>
            <a:ext cx="118745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4489450"/>
            <a:ext cx="28082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65104"/>
            <a:ext cx="8183880" cy="14401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1714 р . голландський вчений Габріель Фаренгейт створив ртутний термометр</a:t>
            </a:r>
            <a:r>
              <a:rPr lang="uk-UA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 шкалу, яку використовують в Англії та США.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312464"/>
            <a:ext cx="2952328" cy="34765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40152" y="116632"/>
            <a:ext cx="3035969" cy="3875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-1587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04406" y="602754"/>
            <a:ext cx="324036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1038</TotalTime>
  <Words>459</Words>
  <Application>Microsoft Office PowerPoint</Application>
  <PresentationFormat>Экран (4:3)</PresentationFormat>
  <Paragraphs>95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35</vt:i4>
      </vt:variant>
    </vt:vector>
  </HeadingPairs>
  <TitlesOfParts>
    <vt:vector size="47" baseType="lpstr">
      <vt:lpstr>Arial</vt:lpstr>
      <vt:lpstr>Verdana</vt:lpstr>
      <vt:lpstr>Wingdings 2</vt:lpstr>
      <vt:lpstr>Calibri</vt:lpstr>
      <vt:lpstr>Times New Roman</vt:lpstr>
      <vt:lpstr>Cambria</vt:lpstr>
      <vt:lpstr>Wingdings</vt:lpstr>
      <vt:lpstr>Аспект</vt:lpstr>
      <vt:lpstr>Аспект</vt:lpstr>
      <vt:lpstr>Аспект</vt:lpstr>
      <vt:lpstr>Аспект</vt:lpstr>
      <vt:lpstr>Аспект</vt:lpstr>
      <vt:lpstr>Вступний  урок на тему: Тепло та температура  в 7-Б  класі факультативного  курсу  “Основи  теплопостачання та  теплозбереження”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на тему:Тепло та температура</dc:title>
  <dc:creator>Admin</dc:creator>
  <cp:lastModifiedBy>UserXP</cp:lastModifiedBy>
  <cp:revision>145</cp:revision>
  <dcterms:created xsi:type="dcterms:W3CDTF">2013-10-14T05:38:55Z</dcterms:created>
  <dcterms:modified xsi:type="dcterms:W3CDTF">2015-01-27T20:26:43Z</dcterms:modified>
</cp:coreProperties>
</file>