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3CE516-3F8C-4E44-BDB5-DEF591A85983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CC1282-8C3B-4683-A39C-2C10883257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986637" cy="882119"/>
          </a:xfrm>
        </p:spPr>
        <p:txBody>
          <a:bodyPr/>
          <a:lstStyle/>
          <a:p>
            <a:r>
              <a:rPr lang="uk-UA" dirty="0" smtClean="0"/>
              <a:t>                                           Виконав учень 11 класу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</a:t>
            </a:r>
            <a:r>
              <a:rPr lang="uk-UA" dirty="0" err="1" smtClean="0"/>
              <a:t>Охотнік</a:t>
            </a:r>
            <a:r>
              <a:rPr lang="uk-UA" dirty="0" smtClean="0"/>
              <a:t> Євген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319367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Теплопостачання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теплозбереження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3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552728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Заощадження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4284984" y="6453336"/>
            <a:ext cx="6400800" cy="3474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://rivne1.tv/pics2/1411/ui14150210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42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Висновок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7920880" cy="3744416"/>
          </a:xfrm>
        </p:spPr>
        <p:txBody>
          <a:bodyPr/>
          <a:lstStyle/>
          <a:p>
            <a:pPr marL="45720" indent="0" algn="ctr">
              <a:buNone/>
            </a:pP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Проблема </a:t>
            </a:r>
            <a:r>
              <a:rPr lang="ru-RU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теплозбереження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ефективного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використання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теплової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енергії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актуальна та </a:t>
            </a:r>
            <a:r>
              <a:rPr lang="ru-RU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значуща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як для </a:t>
            </a:r>
            <a:r>
              <a:rPr lang="ru-RU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дітей</a:t>
            </a:r>
            <a:r>
              <a:rPr lang="ru-RU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так і для </a:t>
            </a:r>
            <a:r>
              <a:rPr lang="ru-RU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дорослих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Особливо в </a:t>
            </a:r>
            <a:r>
              <a:rPr lang="ru-RU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такий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тяжкий для </a:t>
            </a:r>
            <a:r>
              <a:rPr lang="ru-RU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нашої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держави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час. </a:t>
            </a:r>
          </a:p>
          <a:p>
            <a:pPr marL="45720" indent="0" algn="ctr">
              <a:buNone/>
            </a:pP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Пам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ятай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!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Збережен</a:t>
            </a:r>
            <a:r>
              <a:rPr lang="uk-UA" b="1" u="sng" dirty="0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енергоресурси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врятовані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захисни</a:t>
            </a:r>
            <a:r>
              <a:rPr lang="uk-UA" b="1" u="sng" dirty="0" err="1" smtClean="0">
                <a:solidFill>
                  <a:schemeClr val="accent1">
                    <a:lumMod val="75000"/>
                  </a:schemeClr>
                </a:solidFill>
              </a:rPr>
              <a:t>ків</a:t>
            </a:r>
            <a:r>
              <a:rPr lang="uk-UA" b="1" u="sng" dirty="0" smtClean="0">
                <a:solidFill>
                  <a:schemeClr val="accent1">
                    <a:lumMod val="75000"/>
                  </a:schemeClr>
                </a:solidFill>
              </a:rPr>
              <a:t> України!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94" name="Picture 2" descr="http://euroworld.at.ua/_nw/1/37847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08192"/>
            <a:ext cx="5976664" cy="342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69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512511" cy="934040"/>
          </a:xfrm>
        </p:spPr>
        <p:txBody>
          <a:bodyPr/>
          <a:lstStyle/>
          <a:p>
            <a:pPr marL="0" indent="0">
              <a:buNone/>
            </a:pPr>
            <a:r>
              <a:rPr lang="uk-UA" sz="4400" dirty="0">
                <a:solidFill>
                  <a:schemeClr val="accent3">
                    <a:lumMod val="75000"/>
                  </a:schemeClr>
                </a:solidFill>
              </a:rPr>
              <a:t>Хто виробляє та постачає тепло?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7192888" cy="316835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Підприємства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виробляють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теплову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енергію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постачають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її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своїм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споживачам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називають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підприємствами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теплопостачання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Споживачами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підприємства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теплопостачання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є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різні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організації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та установи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школи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дитячі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садки,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лікарні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тощо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великі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малі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промислові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підприємства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Переважна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більшість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підприємств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теплопостачання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міськими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комунальними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під-приємствами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Слово 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комунальний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» походить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французького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слова «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commune»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комуна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громада).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Тобто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комунальне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підприємство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належить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територіальній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громаді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отже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всім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мешканцям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міста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1026" name="Picture 2" descr="http://energetika.in.ua/images/Kniga_3/Image_1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3024336" cy="197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1.imgsmail.ru/imgpreview?key=675cc90c53628cc5&amp;mb=imgdb_preview_7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659" y="4685573"/>
            <a:ext cx="3002989" cy="199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91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Як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відбувається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процес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виробництва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тепла?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36912"/>
            <a:ext cx="8712968" cy="3402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Система </a:t>
            </a:r>
            <a:r>
              <a:rPr lang="ru-RU" dirty="0" err="1"/>
              <a:t>теплопостачання</a:t>
            </a:r>
            <a:r>
              <a:rPr lang="ru-RU" dirty="0"/>
              <a:t> та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тепла </a:t>
            </a:r>
            <a:r>
              <a:rPr lang="ru-RU" dirty="0" err="1"/>
              <a:t>насправді</a:t>
            </a:r>
            <a:r>
              <a:rPr lang="ru-RU" dirty="0"/>
              <a:t>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 smtClean="0"/>
              <a:t>складними</a:t>
            </a:r>
            <a:r>
              <a:rPr lang="ru-RU" dirty="0"/>
              <a:t>. Тому ми </a:t>
            </a:r>
            <a:r>
              <a:rPr lang="ru-RU" dirty="0" err="1"/>
              <a:t>ознайомимося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 smtClean="0"/>
              <a:t>теплопостачання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спрощено</a:t>
            </a:r>
            <a:r>
              <a:rPr lang="ru-RU" dirty="0"/>
              <a:t> </a:t>
            </a:r>
            <a:r>
              <a:rPr lang="ru-RU" dirty="0" err="1"/>
              <a:t>розглянемо</a:t>
            </a:r>
            <a:r>
              <a:rPr lang="ru-RU" dirty="0"/>
              <a:t>, як </a:t>
            </a:r>
            <a:r>
              <a:rPr lang="ru-RU" dirty="0" err="1"/>
              <a:t>виробляється</a:t>
            </a:r>
            <a:r>
              <a:rPr lang="ru-RU" dirty="0"/>
              <a:t> тепло. На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теплопостачання</a:t>
            </a:r>
            <a:r>
              <a:rPr lang="ru-RU" dirty="0"/>
              <a:t> є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– </a:t>
            </a:r>
            <a:r>
              <a:rPr lang="ru-RU" dirty="0" err="1"/>
              <a:t>котельні</a:t>
            </a:r>
            <a:r>
              <a:rPr lang="ru-RU" dirty="0"/>
              <a:t> та </a:t>
            </a:r>
            <a:r>
              <a:rPr lang="ru-RU" dirty="0" err="1"/>
              <a:t>центральні</a:t>
            </a:r>
            <a:r>
              <a:rPr lang="ru-RU" dirty="0"/>
              <a:t>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 (ЦТП). «</a:t>
            </a:r>
            <a:r>
              <a:rPr lang="ru-RU" dirty="0" err="1"/>
              <a:t>Серцем</a:t>
            </a:r>
            <a:r>
              <a:rPr lang="ru-RU" dirty="0"/>
              <a:t>» </a:t>
            </a:r>
            <a:r>
              <a:rPr lang="ru-RU" dirty="0" err="1"/>
              <a:t>котельні</a:t>
            </a:r>
            <a:r>
              <a:rPr lang="ru-RU" dirty="0"/>
              <a:t> є </a:t>
            </a:r>
            <a:r>
              <a:rPr lang="ru-RU" dirty="0" err="1"/>
              <a:t>водогрійний</a:t>
            </a:r>
            <a:r>
              <a:rPr lang="ru-RU" dirty="0"/>
              <a:t> котел.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вода,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підігрівається</a:t>
            </a:r>
            <a:r>
              <a:rPr lang="ru-RU" dirty="0"/>
              <a:t> продуктами </a:t>
            </a:r>
            <a:r>
              <a:rPr lang="ru-RU" dirty="0" err="1"/>
              <a:t>згоряння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496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ru.all.biz/img/ru/catalog/147624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869160"/>
            <a:ext cx="2445527" cy="179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Паливо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види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568952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Паливо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яку </a:t>
            </a:r>
            <a:r>
              <a:rPr lang="ru-RU" dirty="0" err="1"/>
              <a:t>спалюють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r>
              <a:rPr lang="uk-UA" u="sng" dirty="0" smtClean="0">
                <a:solidFill>
                  <a:schemeClr val="bg2">
                    <a:lumMod val="50000"/>
                  </a:schemeClr>
                </a:solidFill>
              </a:rPr>
              <a:t>Види палива</a:t>
            </a:r>
            <a:r>
              <a:rPr lang="uk-UA" dirty="0" smtClean="0"/>
              <a:t>:</a:t>
            </a:r>
          </a:p>
          <a:p>
            <a:pPr marL="502920" indent="-457200">
              <a:buAutoNum type="arabicPeriod"/>
            </a:pPr>
            <a:r>
              <a:rPr lang="ru-RU" sz="2400" dirty="0" err="1" smtClean="0"/>
              <a:t>Тверде</a:t>
            </a:r>
            <a:r>
              <a:rPr lang="ru-RU" sz="2400" dirty="0" smtClean="0"/>
              <a:t> </a:t>
            </a:r>
            <a:r>
              <a:rPr lang="ru-RU" sz="2400" dirty="0" err="1" smtClean="0"/>
              <a:t>паливо</a:t>
            </a:r>
            <a:r>
              <a:rPr lang="ru-RU" sz="1600" dirty="0"/>
              <a:t>. (Дерево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найпершим</a:t>
            </a:r>
            <a:r>
              <a:rPr lang="ru-RU" sz="1600" dirty="0"/>
              <a:t> </a:t>
            </a:r>
            <a:r>
              <a:rPr lang="ru-RU" sz="1600" dirty="0" err="1"/>
              <a:t>паливом</a:t>
            </a:r>
            <a:r>
              <a:rPr lang="ru-RU" sz="1600" dirty="0"/>
              <a:t>, яке почала </a:t>
            </a:r>
            <a:r>
              <a:rPr lang="ru-RU" sz="1600" dirty="0" err="1"/>
              <a:t>використовувати</a:t>
            </a:r>
            <a:r>
              <a:rPr lang="ru-RU" sz="1600" dirty="0"/>
              <a:t> </a:t>
            </a:r>
            <a:r>
              <a:rPr lang="ru-RU" sz="1600" dirty="0" err="1"/>
              <a:t>людина</a:t>
            </a:r>
            <a:r>
              <a:rPr lang="ru-RU" sz="1600" dirty="0"/>
              <a:t>, і </a:t>
            </a:r>
            <a:r>
              <a:rPr lang="ru-RU" sz="1600" dirty="0" err="1" smtClean="0"/>
              <a:t>залишалося</a:t>
            </a:r>
            <a:r>
              <a:rPr lang="ru-RU" sz="1600" dirty="0" smtClean="0"/>
              <a:t> </a:t>
            </a:r>
            <a:r>
              <a:rPr lang="ru-RU" sz="1600" dirty="0" err="1"/>
              <a:t>найголовнішим</a:t>
            </a:r>
            <a:r>
              <a:rPr lang="ru-RU" sz="1600" dirty="0"/>
              <a:t> </a:t>
            </a:r>
            <a:r>
              <a:rPr lang="ru-RU" sz="1600" dirty="0" err="1"/>
              <a:t>упродовж</a:t>
            </a:r>
            <a:r>
              <a:rPr lang="ru-RU" sz="1600" dirty="0"/>
              <a:t>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століть</a:t>
            </a:r>
            <a:r>
              <a:rPr lang="ru-RU" sz="1600" dirty="0"/>
              <a:t>. </a:t>
            </a:r>
            <a:r>
              <a:rPr lang="ru-RU" sz="1600" dirty="0" err="1"/>
              <a:t>Вугілля</a:t>
            </a:r>
            <a:r>
              <a:rPr lang="ru-RU" sz="1600" dirty="0"/>
              <a:t>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рештки</a:t>
            </a:r>
            <a:r>
              <a:rPr lang="ru-RU" sz="1600" dirty="0"/>
              <a:t> </a:t>
            </a:r>
            <a:r>
              <a:rPr lang="ru-RU" sz="1600" dirty="0" err="1"/>
              <a:t>стародавніх</a:t>
            </a:r>
            <a:r>
              <a:rPr lang="ru-RU" sz="1600" dirty="0"/>
              <a:t> дерев та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різноманітних</a:t>
            </a:r>
            <a:r>
              <a:rPr lang="ru-RU" sz="1600" dirty="0"/>
              <a:t> </a:t>
            </a:r>
            <a:r>
              <a:rPr lang="ru-RU" sz="1600" dirty="0" err="1"/>
              <a:t>рослин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 smtClean="0"/>
              <a:t>вкривали</a:t>
            </a:r>
            <a:r>
              <a:rPr lang="ru-RU" sz="1600" dirty="0" smtClean="0"/>
              <a:t> </a:t>
            </a:r>
            <a:r>
              <a:rPr lang="ru-RU" sz="1600" dirty="0"/>
              <a:t>землю в </a:t>
            </a:r>
            <a:r>
              <a:rPr lang="ru-RU" sz="1600" dirty="0" err="1"/>
              <a:t>заболочених</a:t>
            </a:r>
            <a:r>
              <a:rPr lang="ru-RU" sz="1600" dirty="0"/>
              <a:t> джунглях, </a:t>
            </a:r>
            <a:r>
              <a:rPr lang="ru-RU" sz="1600" dirty="0" err="1"/>
              <a:t>розвивалися</a:t>
            </a:r>
            <a:r>
              <a:rPr lang="ru-RU" sz="1600" dirty="0"/>
              <a:t> у теплому, </a:t>
            </a:r>
            <a:r>
              <a:rPr lang="ru-RU" sz="1600" dirty="0" err="1"/>
              <a:t>вологому</a:t>
            </a:r>
            <a:r>
              <a:rPr lang="ru-RU" sz="1600" dirty="0"/>
              <a:t> </a:t>
            </a:r>
            <a:r>
              <a:rPr lang="ru-RU" sz="1600" dirty="0" err="1"/>
              <a:t>кліматі</a:t>
            </a:r>
            <a:r>
              <a:rPr lang="ru-RU" sz="1600" dirty="0"/>
              <a:t> </a:t>
            </a:r>
            <a:r>
              <a:rPr lang="ru-RU" sz="1600" dirty="0" err="1"/>
              <a:t>сотні</a:t>
            </a:r>
            <a:r>
              <a:rPr lang="ru-RU" sz="1600" dirty="0"/>
              <a:t> </a:t>
            </a:r>
            <a:r>
              <a:rPr lang="ru-RU" sz="1600" dirty="0" err="1"/>
              <a:t>мільйонів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smtClean="0"/>
              <a:t>тому)</a:t>
            </a:r>
          </a:p>
          <a:p>
            <a:pPr marL="388620" indent="-342900">
              <a:buAutoNum type="arabicPeriod"/>
            </a:pPr>
            <a:r>
              <a:rPr lang="ru-RU" sz="2400" dirty="0" err="1"/>
              <a:t>Рідке</a:t>
            </a:r>
            <a:r>
              <a:rPr lang="ru-RU" sz="2400" dirty="0"/>
              <a:t> </a:t>
            </a:r>
            <a:r>
              <a:rPr lang="ru-RU" sz="2400" dirty="0" err="1" smtClean="0"/>
              <a:t>паливо</a:t>
            </a:r>
            <a:r>
              <a:rPr lang="ru-RU" sz="1600" dirty="0" smtClean="0"/>
              <a:t>. (</a:t>
            </a:r>
            <a:r>
              <a:rPr lang="ru-RU" sz="1600" dirty="0" err="1"/>
              <a:t>Найуживаніші</a:t>
            </a:r>
            <a:r>
              <a:rPr lang="ru-RU" sz="1600" dirty="0"/>
              <a:t> </a:t>
            </a:r>
            <a:r>
              <a:rPr lang="ru-RU" sz="1600" dirty="0" err="1"/>
              <a:t>рідкі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/>
              <a:t>палива</a:t>
            </a:r>
            <a:r>
              <a:rPr lang="ru-RU" sz="1600" dirty="0"/>
              <a:t> </a:t>
            </a:r>
            <a:r>
              <a:rPr lang="ru-RU" sz="1600" dirty="0" err="1"/>
              <a:t>отримують</a:t>
            </a:r>
            <a:r>
              <a:rPr lang="ru-RU" sz="1600" dirty="0"/>
              <a:t> з </a:t>
            </a:r>
            <a:r>
              <a:rPr lang="ru-RU" sz="1600" dirty="0" err="1"/>
              <a:t>нафти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гас, бензин і </a:t>
            </a:r>
            <a:r>
              <a:rPr lang="ru-RU" sz="1600" dirty="0" err="1"/>
              <a:t>горючі</a:t>
            </a:r>
            <a:r>
              <a:rPr lang="ru-RU" sz="1600" dirty="0"/>
              <a:t> </a:t>
            </a:r>
            <a:r>
              <a:rPr lang="ru-RU" sz="1600" dirty="0" smtClean="0"/>
              <a:t>масла)</a:t>
            </a:r>
          </a:p>
          <a:p>
            <a:pPr marL="388620" indent="-342900">
              <a:buAutoNum type="arabicPeriod"/>
            </a:pPr>
            <a:r>
              <a:rPr lang="ru-RU" sz="2400" dirty="0" err="1"/>
              <a:t>Газоподібне</a:t>
            </a:r>
            <a:r>
              <a:rPr lang="ru-RU" sz="2400" dirty="0"/>
              <a:t> </a:t>
            </a:r>
            <a:r>
              <a:rPr lang="ru-RU" sz="2400" dirty="0" err="1" smtClean="0"/>
              <a:t>паливо</a:t>
            </a:r>
            <a:r>
              <a:rPr lang="ru-RU" sz="2400" dirty="0"/>
              <a:t>. </a:t>
            </a:r>
            <a:r>
              <a:rPr lang="ru-RU" sz="1700" dirty="0"/>
              <a:t>(</a:t>
            </a:r>
            <a:r>
              <a:rPr lang="ru-RU" sz="1700" dirty="0" err="1"/>
              <a:t>Найпоширенішим</a:t>
            </a:r>
            <a:r>
              <a:rPr lang="ru-RU" sz="1700" dirty="0"/>
              <a:t> видом </a:t>
            </a:r>
            <a:r>
              <a:rPr lang="ru-RU" sz="1700" dirty="0" err="1"/>
              <a:t>газоподібного</a:t>
            </a:r>
            <a:r>
              <a:rPr lang="ru-RU" sz="1700" dirty="0"/>
              <a:t> </a:t>
            </a:r>
            <a:r>
              <a:rPr lang="ru-RU" sz="1700" dirty="0" err="1"/>
              <a:t>палива</a:t>
            </a:r>
            <a:r>
              <a:rPr lang="ru-RU" sz="1700" dirty="0"/>
              <a:t>, яке </a:t>
            </a:r>
            <a:r>
              <a:rPr lang="ru-RU" sz="1700" dirty="0" err="1"/>
              <a:t>використовується</a:t>
            </a:r>
            <a:r>
              <a:rPr lang="ru-RU" sz="1700" dirty="0"/>
              <a:t> на </a:t>
            </a:r>
            <a:r>
              <a:rPr lang="ru-RU" sz="1700" dirty="0" err="1"/>
              <a:t>підпри</a:t>
            </a:r>
            <a:r>
              <a:rPr lang="ru-RU" sz="1700" dirty="0"/>
              <a:t>- </a:t>
            </a:r>
            <a:r>
              <a:rPr lang="ru-RU" sz="1700" dirty="0" err="1"/>
              <a:t>ємствах</a:t>
            </a:r>
            <a:r>
              <a:rPr lang="ru-RU" sz="1700" dirty="0"/>
              <a:t> </a:t>
            </a:r>
            <a:r>
              <a:rPr lang="ru-RU" sz="1700" dirty="0" err="1"/>
              <a:t>теплопостачання</a:t>
            </a:r>
            <a:r>
              <a:rPr lang="ru-RU" sz="1700" dirty="0"/>
              <a:t>, є </a:t>
            </a:r>
            <a:r>
              <a:rPr lang="ru-RU" sz="1700" dirty="0" err="1"/>
              <a:t>природний</a:t>
            </a:r>
            <a:r>
              <a:rPr lang="ru-RU" sz="1700" dirty="0"/>
              <a:t> </a:t>
            </a:r>
            <a:r>
              <a:rPr lang="ru-RU" sz="1700" dirty="0" smtClean="0"/>
              <a:t>газ)</a:t>
            </a:r>
            <a:endParaRPr lang="ru-RU" sz="1700" dirty="0"/>
          </a:p>
        </p:txBody>
      </p:sp>
      <p:pic>
        <p:nvPicPr>
          <p:cNvPr id="2050" name="Picture 2" descr="http://sdelanounas.ru/images/img/c/2/c2RlbGFub3VuYXMucnUvaW1hZ2VzL2ltZy9zdG9yYWdlLmdvcm9kNTUucnUveDQwMF9kYXRhXzM3OGRfMDJjZV85YWIwXzQzMWVfODQwYl9hYjhjXzVlZGZfNDhhNl80ODBfMC5qcGVnLmpwZWc_X19pZD02NT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69160"/>
            <a:ext cx="2445527" cy="186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varianty.net/thumbnails/440x275/2127bbced8a3c305d858f89986e6cd8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452779" cy="180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93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500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ТЕХНІЧНІ ПРОБЛЕМИ ТЕПЛОПОСТАЧАННЯ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0543" y="1700808"/>
            <a:ext cx="8964488" cy="4536504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ru-RU" sz="2000" u="sng" dirty="0" err="1" smtClean="0">
                <a:solidFill>
                  <a:schemeClr val="bg2">
                    <a:lumMod val="50000"/>
                  </a:schemeClr>
                </a:solidFill>
              </a:rPr>
              <a:t>Фізичний</a:t>
            </a:r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моральний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знос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споруд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обладнання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призводить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неефективної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роботи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підприємства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/>
              <a:t>(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теплопостачання</a:t>
            </a:r>
            <a:r>
              <a:rPr lang="ru-RU" sz="1600" dirty="0"/>
              <a:t> у </a:t>
            </a:r>
            <a:r>
              <a:rPr lang="ru-RU" sz="1600" dirty="0" err="1"/>
              <a:t>містах</a:t>
            </a:r>
            <a:r>
              <a:rPr lang="ru-RU" sz="1600" dirty="0"/>
              <a:t> </a:t>
            </a:r>
            <a:r>
              <a:rPr lang="ru-RU" sz="1600" dirty="0" err="1"/>
              <a:t>існують</a:t>
            </a:r>
            <a:r>
              <a:rPr lang="ru-RU" sz="1600" dirty="0"/>
              <a:t> уже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, тому </a:t>
            </a:r>
            <a:r>
              <a:rPr lang="ru-RU" sz="1600" dirty="0" err="1"/>
              <a:t>частина</a:t>
            </a:r>
            <a:r>
              <a:rPr lang="ru-RU" sz="1600" dirty="0"/>
              <a:t> </a:t>
            </a:r>
            <a:r>
              <a:rPr lang="ru-RU" sz="1600" dirty="0" err="1"/>
              <a:t>споруд</a:t>
            </a:r>
            <a:r>
              <a:rPr lang="ru-RU" sz="1600" dirty="0"/>
              <a:t> та </a:t>
            </a:r>
            <a:r>
              <a:rPr lang="ru-RU" sz="1600" dirty="0" err="1"/>
              <a:t>обладнання</a:t>
            </a:r>
            <a:r>
              <a:rPr lang="ru-RU" sz="1600" dirty="0"/>
              <a:t> </a:t>
            </a:r>
            <a:r>
              <a:rPr lang="ru-RU" sz="1600" dirty="0" err="1"/>
              <a:t>теплових</a:t>
            </a:r>
            <a:r>
              <a:rPr lang="ru-RU" sz="1600" dirty="0"/>
              <a:t> </a:t>
            </a:r>
            <a:r>
              <a:rPr lang="ru-RU" sz="1600" dirty="0" err="1"/>
              <a:t>підприємств</a:t>
            </a:r>
            <a:r>
              <a:rPr lang="ru-RU" sz="1600" dirty="0"/>
              <a:t> є </a:t>
            </a:r>
            <a:r>
              <a:rPr lang="ru-RU" sz="1600" dirty="0" err="1"/>
              <a:t>старими</a:t>
            </a:r>
            <a:r>
              <a:rPr lang="ru-RU" sz="1600" dirty="0"/>
              <a:t> та </a:t>
            </a:r>
            <a:r>
              <a:rPr lang="ru-RU" sz="1600" dirty="0" err="1"/>
              <a:t>зношеними</a:t>
            </a:r>
            <a:r>
              <a:rPr lang="ru-RU" sz="1600" dirty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того, </a:t>
            </a:r>
            <a:r>
              <a:rPr lang="ru-RU" sz="1600" dirty="0" err="1"/>
              <a:t>деякі</a:t>
            </a:r>
            <a:r>
              <a:rPr lang="ru-RU" sz="1600" dirty="0"/>
              <a:t> з </a:t>
            </a:r>
            <a:r>
              <a:rPr lang="ru-RU" sz="1600" dirty="0" err="1"/>
              <a:t>елементів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теплопостачання</a:t>
            </a:r>
            <a:r>
              <a:rPr lang="ru-RU" sz="1600" dirty="0"/>
              <a:t> </a:t>
            </a:r>
            <a:r>
              <a:rPr lang="ru-RU" sz="1600" dirty="0" err="1"/>
              <a:t>спрацьовані</a:t>
            </a:r>
            <a:r>
              <a:rPr lang="ru-RU" sz="1600" dirty="0"/>
              <a:t> й морально.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означає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вони </a:t>
            </a:r>
            <a:r>
              <a:rPr lang="ru-RU" sz="1600" dirty="0" err="1"/>
              <a:t>працюють</a:t>
            </a:r>
            <a:r>
              <a:rPr lang="ru-RU" sz="1600" dirty="0"/>
              <a:t>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ефективно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сучасні</a:t>
            </a:r>
            <a:r>
              <a:rPr lang="ru-RU" sz="1600" dirty="0"/>
              <a:t>,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досконалі</a:t>
            </a:r>
            <a:r>
              <a:rPr lang="ru-RU" sz="1600" dirty="0"/>
              <a:t>, </a:t>
            </a:r>
            <a:r>
              <a:rPr lang="ru-RU" sz="1600" dirty="0" err="1" smtClean="0"/>
              <a:t>виготовлені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ru-RU" sz="1600" dirty="0" err="1"/>
              <a:t>новими</a:t>
            </a:r>
            <a:r>
              <a:rPr lang="ru-RU" sz="1600" dirty="0"/>
              <a:t> </a:t>
            </a:r>
            <a:r>
              <a:rPr lang="ru-RU" sz="1600" dirty="0" err="1" smtClean="0"/>
              <a:t>технологіями</a:t>
            </a:r>
            <a:r>
              <a:rPr lang="ru-RU" sz="1600" dirty="0"/>
              <a:t>)</a:t>
            </a:r>
            <a:r>
              <a:rPr lang="ru-RU" sz="1600" dirty="0" smtClean="0"/>
              <a:t> </a:t>
            </a:r>
          </a:p>
          <a:p>
            <a:pPr marL="388620" indent="-342900">
              <a:buAutoNum type="arabicPeriod"/>
            </a:pPr>
            <a:r>
              <a:rPr lang="ru-RU" sz="2400" dirty="0" smtClean="0"/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Високе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енергоспоживання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 smtClean="0">
                <a:solidFill>
                  <a:schemeClr val="bg2">
                    <a:lumMod val="50000"/>
                  </a:schemeClr>
                </a:solidFill>
              </a:rPr>
              <a:t>під</a:t>
            </a:r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час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процесу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вироблення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тепла</a:t>
            </a:r>
            <a:r>
              <a:rPr lang="ru-RU" sz="1600" u="sng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1600" dirty="0" err="1" smtClean="0"/>
              <a:t>Високе</a:t>
            </a:r>
            <a:r>
              <a:rPr lang="ru-RU" sz="1600" dirty="0" smtClean="0"/>
              <a:t> </a:t>
            </a:r>
            <a:r>
              <a:rPr lang="ru-RU" sz="1600" dirty="0" err="1"/>
              <a:t>енергоспоживання</a:t>
            </a:r>
            <a:r>
              <a:rPr lang="ru-RU" sz="1600" dirty="0"/>
              <a:t> </a:t>
            </a:r>
            <a:r>
              <a:rPr lang="ru-RU" sz="1600" dirty="0" err="1"/>
              <a:t>означає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для </a:t>
            </a:r>
            <a:r>
              <a:rPr lang="ru-RU" sz="1600" dirty="0" err="1"/>
              <a:t>вироблення</a:t>
            </a:r>
            <a:r>
              <a:rPr lang="ru-RU" sz="1600" dirty="0"/>
              <a:t> тепла </a:t>
            </a:r>
            <a:r>
              <a:rPr lang="ru-RU" sz="1600" dirty="0" err="1"/>
              <a:t>підприємству</a:t>
            </a:r>
            <a:r>
              <a:rPr lang="ru-RU" sz="1600" dirty="0"/>
              <a:t> </a:t>
            </a:r>
            <a:r>
              <a:rPr lang="ru-RU" sz="1600" dirty="0" err="1" smtClean="0"/>
              <a:t>потрібно</a:t>
            </a:r>
            <a:r>
              <a:rPr lang="ru-RU" sz="1600" dirty="0" smtClean="0"/>
              <a:t> </a:t>
            </a:r>
            <a:r>
              <a:rPr lang="ru-RU" sz="1600" dirty="0" err="1"/>
              <a:t>використати</a:t>
            </a:r>
            <a:r>
              <a:rPr lang="ru-RU" sz="1600" dirty="0"/>
              <a:t>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енергетичного</a:t>
            </a:r>
            <a:r>
              <a:rPr lang="ru-RU" sz="1600" dirty="0"/>
              <a:t> ресурсу – природного </a:t>
            </a:r>
            <a:r>
              <a:rPr lang="ru-RU" sz="1600" dirty="0" smtClean="0"/>
              <a:t>газу)</a:t>
            </a:r>
          </a:p>
          <a:p>
            <a:pPr marL="388620" indent="-342900">
              <a:buAutoNum type="arabicPeriod"/>
            </a:pPr>
            <a:r>
              <a:rPr lang="ru-RU" sz="2000" u="sng" dirty="0" err="1">
                <a:solidFill>
                  <a:schemeClr val="bg2">
                    <a:lumMod val="50000"/>
                  </a:schemeClr>
                </a:solidFill>
              </a:rPr>
              <a:t>Втрати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 тепла. </a:t>
            </a:r>
            <a:r>
              <a:rPr lang="ru-RU" sz="1600" dirty="0"/>
              <a:t>(</a:t>
            </a:r>
            <a:r>
              <a:rPr lang="ru-RU" sz="1600" dirty="0" err="1"/>
              <a:t>Важливою</a:t>
            </a:r>
            <a:r>
              <a:rPr lang="ru-RU" sz="1600" dirty="0"/>
              <a:t> проблемою для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підприємств</a:t>
            </a:r>
            <a:r>
              <a:rPr lang="ru-RU" sz="1600" dirty="0"/>
              <a:t> </a:t>
            </a:r>
            <a:r>
              <a:rPr lang="ru-RU" sz="1600" dirty="0" err="1"/>
              <a:t>теплопостачання</a:t>
            </a:r>
            <a:r>
              <a:rPr lang="ru-RU" sz="1600" dirty="0"/>
              <a:t> є </a:t>
            </a:r>
            <a:r>
              <a:rPr lang="ru-RU" sz="1600" dirty="0" err="1"/>
              <a:t>втрати</a:t>
            </a:r>
            <a:r>
              <a:rPr lang="ru-RU" sz="1600" dirty="0"/>
              <a:t> тепла) </a:t>
            </a:r>
            <a:r>
              <a:rPr lang="ru-RU" sz="1600" dirty="0" err="1"/>
              <a:t>Важливою</a:t>
            </a:r>
            <a:r>
              <a:rPr lang="ru-RU" sz="1600" dirty="0"/>
              <a:t> проблемою для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підприємств</a:t>
            </a:r>
            <a:r>
              <a:rPr lang="ru-RU" sz="1600" dirty="0"/>
              <a:t> </a:t>
            </a:r>
            <a:r>
              <a:rPr lang="ru-RU" sz="1600" dirty="0" err="1"/>
              <a:t>теплопостачання</a:t>
            </a:r>
            <a:r>
              <a:rPr lang="ru-RU" sz="1600" dirty="0"/>
              <a:t> є </a:t>
            </a:r>
            <a:r>
              <a:rPr lang="ru-RU" sz="1600" dirty="0" err="1"/>
              <a:t>втрати</a:t>
            </a:r>
            <a:r>
              <a:rPr lang="ru-RU" sz="1600" dirty="0"/>
              <a:t> </a:t>
            </a:r>
            <a:r>
              <a:rPr lang="ru-RU" sz="1600" dirty="0" smtClean="0"/>
              <a:t>тепла</a:t>
            </a:r>
            <a:r>
              <a:rPr lang="ru-R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141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ПРОБЛЕМИ СПОЖИВАЧІВ ТЕПЛА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856984" cy="324036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ru-RU" dirty="0" smtClean="0"/>
              <a:t>Досить </a:t>
            </a:r>
            <a:r>
              <a:rPr lang="ru-RU" dirty="0"/>
              <a:t>часто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незадоволені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помешканнях</a:t>
            </a:r>
            <a:r>
              <a:rPr lang="ru-RU" dirty="0"/>
              <a:t> холодно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ru-RU" dirty="0" err="1"/>
              <a:t>Ще</a:t>
            </a:r>
            <a:r>
              <a:rPr lang="ru-RU" dirty="0"/>
              <a:t> одна проблема – </a:t>
            </a:r>
            <a:r>
              <a:rPr lang="ru-RU" dirty="0" err="1"/>
              <a:t>несвоєчасний</a:t>
            </a:r>
            <a:r>
              <a:rPr lang="ru-RU" dirty="0"/>
              <a:t> початок </a:t>
            </a:r>
            <a:r>
              <a:rPr lang="ru-RU" dirty="0" err="1"/>
              <a:t>опалювального</a:t>
            </a:r>
            <a:r>
              <a:rPr lang="ru-RU" dirty="0"/>
              <a:t> сезону. Теплове </a:t>
            </a:r>
            <a:r>
              <a:rPr lang="ru-RU" dirty="0" err="1"/>
              <a:t>під</a:t>
            </a:r>
            <a:r>
              <a:rPr lang="ru-RU" dirty="0"/>
              <a:t>- </a:t>
            </a:r>
            <a:r>
              <a:rPr lang="ru-RU" dirty="0" err="1"/>
              <a:t>приємство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опалення</a:t>
            </a:r>
            <a:r>
              <a:rPr lang="ru-RU" dirty="0"/>
              <a:t> 15 </a:t>
            </a:r>
            <a:r>
              <a:rPr lang="ru-RU" dirty="0" err="1"/>
              <a:t>жовтня</a:t>
            </a:r>
            <a:r>
              <a:rPr lang="ru-RU" dirty="0"/>
              <a:t>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не </a:t>
            </a:r>
            <a:r>
              <a:rPr lang="ru-RU" dirty="0" err="1"/>
              <a:t>додержують</a:t>
            </a:r>
            <a:r>
              <a:rPr lang="ru-RU" dirty="0"/>
              <a:t> уже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гарячою</a:t>
            </a:r>
            <a:r>
              <a:rPr lang="ru-RU" dirty="0"/>
              <a:t> водою.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скар</a:t>
            </a:r>
            <a:r>
              <a:rPr lang="ru-RU" dirty="0"/>
              <a:t>- жаться на </a:t>
            </a:r>
            <a:r>
              <a:rPr lang="ru-RU" dirty="0" err="1"/>
              <a:t>недостатню</a:t>
            </a:r>
            <a:r>
              <a:rPr lang="ru-RU" dirty="0"/>
              <a:t> температуру </a:t>
            </a:r>
            <a:r>
              <a:rPr lang="ru-RU" dirty="0" err="1"/>
              <a:t>гарячої</a:t>
            </a:r>
            <a:r>
              <a:rPr lang="ru-RU" dirty="0"/>
              <a:t> води. </a:t>
            </a:r>
            <a:endParaRPr lang="ru-RU" dirty="0" smtClean="0"/>
          </a:p>
          <a:p>
            <a:pPr marL="45720" indent="0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4.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не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теплопостачання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вони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/>
              <a:t>тарифи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зависокими</a:t>
            </a:r>
            <a:r>
              <a:rPr lang="ru-RU" dirty="0"/>
              <a:t> і такими,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належній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5.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невдоволена</a:t>
            </a:r>
            <a:r>
              <a:rPr lang="ru-RU" dirty="0"/>
              <a:t> </a:t>
            </a:r>
            <a:r>
              <a:rPr lang="ru-RU" dirty="0" err="1"/>
              <a:t>нечемним</a:t>
            </a:r>
            <a:r>
              <a:rPr lang="ru-RU" dirty="0"/>
              <a:t> </a:t>
            </a:r>
            <a:r>
              <a:rPr lang="ru-RU" dirty="0" err="1"/>
              <a:t>ставленням</a:t>
            </a:r>
            <a:r>
              <a:rPr lang="ru-RU" dirty="0"/>
              <a:t> </a:t>
            </a:r>
            <a:r>
              <a:rPr lang="ru-RU" dirty="0" err="1"/>
              <a:t>комунальників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абонентських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до </a:t>
            </a:r>
            <a:r>
              <a:rPr lang="ru-RU" dirty="0" err="1"/>
              <a:t>відвідувачів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3074" name="Picture 2" descr="http://donbass.ua/multimedia/images/news/original/2012/09/19/g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93259"/>
            <a:ext cx="3120281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1rest.ru/images/shop_group_image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62548"/>
            <a:ext cx="363130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1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ЯК ЗБЕРЕГТИ ТА РАЦІОНАЛЬНО ВИКОРИСТОВУВАТИ ТЕПЛО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dirty="0"/>
              <a:t>У </a:t>
            </a:r>
            <a:r>
              <a:rPr lang="ru-RU" dirty="0" err="1"/>
              <a:t>теплопостачанні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проблема </a:t>
            </a:r>
            <a:r>
              <a:rPr lang="ru-RU" dirty="0" err="1"/>
              <a:t>полягає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тому, як подати </a:t>
            </a:r>
            <a:r>
              <a:rPr lang="ru-RU" dirty="0" err="1"/>
              <a:t>достатньо</a:t>
            </a:r>
            <a:r>
              <a:rPr lang="ru-RU" dirty="0"/>
              <a:t> тепла </a:t>
            </a:r>
            <a:r>
              <a:rPr lang="ru-RU" dirty="0" err="1"/>
              <a:t>споживачам</a:t>
            </a:r>
            <a:r>
              <a:rPr lang="ru-RU" dirty="0"/>
              <a:t>, а й у тому, як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. </a:t>
            </a:r>
            <a:endParaRPr lang="ru-RU" dirty="0" smtClean="0"/>
          </a:p>
          <a:p>
            <a:pPr marL="502920" indent="-457200">
              <a:buAutoNum type="arabicPeriod"/>
            </a:pPr>
            <a:r>
              <a:rPr lang="ru-RU" dirty="0" err="1" smtClean="0"/>
              <a:t>Вікна</a:t>
            </a:r>
            <a:r>
              <a:rPr lang="ru-RU" dirty="0"/>
              <a:t>. (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віконні</a:t>
            </a:r>
            <a:r>
              <a:rPr lang="ru-RU" dirty="0"/>
              <a:t> отвори. Через </a:t>
            </a:r>
            <a:r>
              <a:rPr lang="ru-RU" dirty="0" err="1"/>
              <a:t>вікна</a:t>
            </a:r>
            <a:r>
              <a:rPr lang="ru-RU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втрачається</a:t>
            </a:r>
            <a:r>
              <a:rPr lang="ru-RU" dirty="0"/>
              <a:t> 30…50% тепла</a:t>
            </a:r>
            <a:r>
              <a:rPr lang="ru-RU" dirty="0" smtClean="0"/>
              <a:t>!)</a:t>
            </a:r>
          </a:p>
          <a:p>
            <a:pPr marL="502920" indent="-457200">
              <a:buAutoNum type="arabicPeriod"/>
            </a:pPr>
            <a:r>
              <a:rPr lang="ru-RU" dirty="0" smtClean="0"/>
              <a:t>Балкон</a:t>
            </a:r>
            <a:r>
              <a:rPr lang="ru-RU" dirty="0"/>
              <a:t>. (Для </a:t>
            </a:r>
            <a:r>
              <a:rPr lang="ru-RU" dirty="0" err="1"/>
              <a:t>збереження</a:t>
            </a:r>
            <a:r>
              <a:rPr lang="ru-RU" dirty="0"/>
              <a:t> тепла у </a:t>
            </a:r>
            <a:r>
              <a:rPr lang="ru-RU" dirty="0" err="1"/>
              <a:t>квартирі</a:t>
            </a:r>
            <a:r>
              <a:rPr lang="ru-RU" dirty="0"/>
              <a:t>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засклити</a:t>
            </a:r>
            <a:r>
              <a:rPr lang="ru-RU" dirty="0"/>
              <a:t> балкон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лоджію</a:t>
            </a:r>
            <a:r>
              <a:rPr lang="ru-RU" dirty="0"/>
              <a:t>. Тим самим перед </a:t>
            </a:r>
            <a:r>
              <a:rPr lang="ru-RU" dirty="0" err="1"/>
              <a:t>вашою</a:t>
            </a:r>
            <a:r>
              <a:rPr lang="ru-RU" dirty="0"/>
              <a:t> квартирою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тепловий</a:t>
            </a:r>
            <a:r>
              <a:rPr lang="ru-RU" dirty="0"/>
              <a:t> буфер (</a:t>
            </a:r>
            <a:r>
              <a:rPr lang="ru-RU" dirty="0" err="1"/>
              <a:t>заслін</a:t>
            </a:r>
            <a:r>
              <a:rPr lang="ru-RU" dirty="0"/>
              <a:t>). Температура </a:t>
            </a:r>
            <a:r>
              <a:rPr lang="ru-RU" dirty="0" err="1"/>
              <a:t>повітря</a:t>
            </a:r>
            <a:r>
              <a:rPr lang="ru-RU" dirty="0"/>
              <a:t> в </a:t>
            </a:r>
            <a:r>
              <a:rPr lang="ru-RU" dirty="0" err="1"/>
              <a:t>заскленій</a:t>
            </a:r>
            <a:r>
              <a:rPr lang="ru-RU" dirty="0"/>
              <a:t> </a:t>
            </a:r>
            <a:r>
              <a:rPr lang="ru-RU" dirty="0" err="1"/>
              <a:t>лоджії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на 7…10 </a:t>
            </a:r>
            <a:r>
              <a:rPr lang="ru-RU" dirty="0" err="1"/>
              <a:t>градусів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)</a:t>
            </a:r>
          </a:p>
          <a:p>
            <a:pPr marL="502920" indent="-457200">
              <a:buAutoNum type="arabicPeriod"/>
            </a:pPr>
            <a:r>
              <a:rPr lang="ru-RU" dirty="0" err="1"/>
              <a:t>Двері</a:t>
            </a:r>
            <a:r>
              <a:rPr lang="ru-RU" dirty="0"/>
              <a:t>. (Для </a:t>
            </a:r>
            <a:r>
              <a:rPr lang="ru-RU" dirty="0" err="1"/>
              <a:t>збереження</a:t>
            </a:r>
            <a:r>
              <a:rPr lang="ru-RU" dirty="0"/>
              <a:t> тепла у </a:t>
            </a:r>
            <a:r>
              <a:rPr lang="ru-RU" dirty="0" err="1"/>
              <a:t>квартирі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утеплити</a:t>
            </a:r>
            <a:r>
              <a:rPr lang="ru-RU" dirty="0"/>
              <a:t>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двері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/>
              <a:t>ущільнювачів</a:t>
            </a:r>
            <a:r>
              <a:rPr lang="ru-RU" dirty="0"/>
              <a:t> за периметром дверей.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зберігатимуть</a:t>
            </a:r>
            <a:r>
              <a:rPr lang="ru-RU" dirty="0"/>
              <a:t> тепло </a:t>
            </a:r>
            <a:r>
              <a:rPr lang="ru-RU" dirty="0" err="1"/>
              <a:t>подвійні</a:t>
            </a:r>
            <a:r>
              <a:rPr lang="ru-RU" dirty="0"/>
              <a:t> </a:t>
            </a:r>
            <a:r>
              <a:rPr lang="ru-RU" dirty="0" err="1" smtClean="0"/>
              <a:t>двері</a:t>
            </a:r>
            <a:r>
              <a:rPr lang="ru-RU" dirty="0" smtClean="0"/>
              <a:t>)</a:t>
            </a:r>
          </a:p>
          <a:p>
            <a:pPr marL="502920" indent="-457200">
              <a:buAutoNum type="arabicPeriod"/>
            </a:pPr>
            <a:r>
              <a:rPr lang="ru-RU" dirty="0" err="1"/>
              <a:t>Підлога</a:t>
            </a:r>
            <a:r>
              <a:rPr lang="ru-RU" dirty="0"/>
              <a:t>. (</a:t>
            </a:r>
            <a:r>
              <a:rPr lang="ru-RU" dirty="0" err="1"/>
              <a:t>Дерев’яні</a:t>
            </a:r>
            <a:r>
              <a:rPr lang="ru-RU" dirty="0"/>
              <a:t> </a:t>
            </a:r>
            <a:r>
              <a:rPr lang="ru-RU" dirty="0" err="1"/>
              <a:t>підлоги</a:t>
            </a:r>
            <a:r>
              <a:rPr lang="ru-RU" dirty="0"/>
              <a:t> – </a:t>
            </a:r>
            <a:r>
              <a:rPr lang="ru-RU" dirty="0" err="1"/>
              <a:t>паркетні</a:t>
            </a:r>
            <a:r>
              <a:rPr lang="ru-RU" dirty="0"/>
              <a:t>, </a:t>
            </a:r>
            <a:r>
              <a:rPr lang="ru-RU" dirty="0" err="1"/>
              <a:t>дощаті</a:t>
            </a:r>
            <a:r>
              <a:rPr lang="ru-RU" dirty="0"/>
              <a:t> – </a:t>
            </a:r>
            <a:r>
              <a:rPr lang="ru-RU" dirty="0" err="1"/>
              <a:t>тепліші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 smtClean="0"/>
              <a:t>лінолеум</a:t>
            </a:r>
            <a:r>
              <a:rPr lang="ru-RU" dirty="0" smtClean="0"/>
              <a:t>)</a:t>
            </a:r>
          </a:p>
          <a:p>
            <a:pPr marL="502920" indent="-457200">
              <a:buAutoNum type="arabicPeriod"/>
            </a:pPr>
            <a:r>
              <a:rPr lang="ru-RU" dirty="0" err="1"/>
              <a:t>Стіни</a:t>
            </a:r>
            <a:r>
              <a:rPr lang="ru-RU" dirty="0"/>
              <a:t>. (</a:t>
            </a:r>
            <a:r>
              <a:rPr lang="ru-RU" dirty="0" err="1"/>
              <a:t>Навіть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протягів</a:t>
            </a:r>
            <a:r>
              <a:rPr lang="ru-RU" dirty="0"/>
              <a:t>, за добре </a:t>
            </a:r>
            <a:r>
              <a:rPr lang="ru-RU" dirty="0" err="1"/>
              <a:t>утеплених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і дверей у </a:t>
            </a:r>
            <a:r>
              <a:rPr lang="ru-RU" dirty="0" err="1"/>
              <a:t>вашій</a:t>
            </a:r>
            <a:r>
              <a:rPr lang="ru-RU" dirty="0"/>
              <a:t> </a:t>
            </a:r>
            <a:r>
              <a:rPr lang="ru-RU" dirty="0" err="1"/>
              <a:t>квартирі</a:t>
            </a:r>
            <a:r>
              <a:rPr lang="ru-RU" dirty="0"/>
              <a:t> буде холодно. На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стіну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повісити</a:t>
            </a:r>
            <a:r>
              <a:rPr lang="ru-RU" dirty="0"/>
              <a:t> килим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суцільну</a:t>
            </a:r>
            <a:r>
              <a:rPr lang="ru-RU" dirty="0"/>
              <a:t> </a:t>
            </a:r>
            <a:r>
              <a:rPr lang="ru-RU" dirty="0" err="1"/>
              <a:t>книжкову</a:t>
            </a:r>
            <a:r>
              <a:rPr lang="ru-RU" dirty="0"/>
              <a:t> </a:t>
            </a:r>
            <a:r>
              <a:rPr lang="ru-RU" dirty="0" err="1" smtClean="0"/>
              <a:t>шафу</a:t>
            </a:r>
            <a:r>
              <a:rPr lang="ru-RU" dirty="0" smtClean="0"/>
              <a:t>)</a:t>
            </a:r>
          </a:p>
          <a:p>
            <a:pPr marL="502920" indent="-457200">
              <a:buAutoNum type="arabicPeriod"/>
            </a:pPr>
            <a:endParaRPr lang="ru-RU" dirty="0"/>
          </a:p>
          <a:p>
            <a:pPr marL="502920" indent="-457200">
              <a:buAutoNum type="arabicPeriod"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0928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Втрати тепла!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 descr="http://www.uden-s.ua/data/@user_images/2___1_0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02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50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ЯК ЗМЕНШИТИ ВИТРАТИ НА ОПЛАТУ ПОСЛУГ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ТЕПЛОПОСТАЧАННЯ!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496944" cy="403244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 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Економимо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вкладаючи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кошти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ru-RU" dirty="0" err="1" smtClean="0"/>
              <a:t>Належна</a:t>
            </a:r>
            <a:r>
              <a:rPr lang="ru-RU" dirty="0" smtClean="0"/>
              <a:t> </a:t>
            </a:r>
            <a:r>
              <a:rPr lang="ru-RU" dirty="0" err="1"/>
              <a:t>теплоізоляція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, а то й </a:t>
            </a:r>
            <a:r>
              <a:rPr lang="ru-RU" dirty="0" err="1"/>
              <a:t>втричі</a:t>
            </a:r>
            <a:r>
              <a:rPr lang="ru-RU" dirty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опалення</a:t>
            </a:r>
            <a:r>
              <a:rPr lang="ru-RU" dirty="0" smtClean="0"/>
              <a:t>!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ru-RU" dirty="0" err="1" smtClean="0"/>
              <a:t>Періодичне</a:t>
            </a:r>
            <a:r>
              <a:rPr lang="ru-RU" dirty="0" smtClean="0"/>
              <a:t> </a:t>
            </a:r>
            <a:r>
              <a:rPr lang="ru-RU" dirty="0" err="1"/>
              <a:t>промивання</a:t>
            </a:r>
            <a:r>
              <a:rPr lang="ru-RU" dirty="0"/>
              <a:t> батарей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тепловий</a:t>
            </a:r>
            <a:r>
              <a:rPr lang="ru-RU" dirty="0"/>
              <a:t> режим у </a:t>
            </a:r>
            <a:r>
              <a:rPr lang="ru-RU" dirty="0" err="1"/>
              <a:t>квартирі</a:t>
            </a:r>
            <a:r>
              <a:rPr lang="ru-RU" dirty="0"/>
              <a:t> без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ru-RU" dirty="0" err="1"/>
              <a:t>Регулятори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на </a:t>
            </a:r>
            <a:r>
              <a:rPr lang="ru-RU" dirty="0" err="1"/>
              <a:t>опалювальних</a:t>
            </a:r>
            <a:r>
              <a:rPr lang="ru-RU" dirty="0"/>
              <a:t> </a:t>
            </a:r>
            <a:r>
              <a:rPr lang="ru-RU" dirty="0" err="1"/>
              <a:t>радіаторах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 smtClean="0"/>
              <a:t>регулювати</a:t>
            </a:r>
            <a:r>
              <a:rPr lang="ru-RU" dirty="0" smtClean="0"/>
              <a:t> </a:t>
            </a:r>
            <a:r>
              <a:rPr lang="ru-RU" dirty="0" err="1"/>
              <a:t>тепловий</a:t>
            </a:r>
            <a:r>
              <a:rPr lang="ru-RU" dirty="0"/>
              <a:t> режим у </a:t>
            </a:r>
            <a:r>
              <a:rPr lang="ru-RU" dirty="0" err="1"/>
              <a:t>кімнатах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лічильників</a:t>
            </a:r>
            <a:r>
              <a:rPr lang="ru-RU" dirty="0"/>
              <a:t> тепла та </a:t>
            </a:r>
            <a:r>
              <a:rPr lang="ru-RU" dirty="0" err="1"/>
              <a:t>гарячої</a:t>
            </a:r>
            <a:r>
              <a:rPr lang="ru-RU" dirty="0"/>
              <a:t> води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спожиті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80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206</TotalTime>
  <Words>810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Теплопостачання та теплозбереження  </vt:lpstr>
      <vt:lpstr>Хто виробляє та постачає тепло?</vt:lpstr>
      <vt:lpstr>Як відбувається процес виробництва тепла? </vt:lpstr>
      <vt:lpstr>Паливо та його види</vt:lpstr>
      <vt:lpstr>ТЕХНІЧНІ ПРОБЛЕМИ ТЕПЛОПОСТАЧАННЯ</vt:lpstr>
      <vt:lpstr>ПРОБЛЕМИ СПОЖИВАЧІВ ТЕПЛА</vt:lpstr>
      <vt:lpstr>ЯК ЗБЕРЕГТИ ТА РАЦІОНАЛЬНО ВИКОРИСТОВУВАТИ ТЕПЛО</vt:lpstr>
      <vt:lpstr>Втрати тепла!</vt:lpstr>
      <vt:lpstr>ЯК ЗМЕНШИТИ ВИТРАТИ НА ОПЛАТУ ПОСЛУГ ТЕПЛОПОСТАЧАННЯ!</vt:lpstr>
      <vt:lpstr>Заощадження</vt:lpstr>
      <vt:lpstr>Висновок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20</cp:revision>
  <dcterms:created xsi:type="dcterms:W3CDTF">2015-02-14T11:20:00Z</dcterms:created>
  <dcterms:modified xsi:type="dcterms:W3CDTF">2015-02-14T14:46:23Z</dcterms:modified>
</cp:coreProperties>
</file>