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6B03"/>
    <a:srgbClr val="A7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32963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88816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44414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66168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2499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18191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4023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5547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48007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90628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9719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46C3-BE83-419E-8481-CD38DE221E23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183D-DCE0-451E-984A-3D416983B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5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2160240"/>
          </a:xfrm>
        </p:spPr>
        <p:txBody>
          <a:bodyPr>
            <a:noAutofit/>
          </a:bodyPr>
          <a:lstStyle/>
          <a:p>
            <a:r>
              <a:rPr lang="uk-UA" sz="5400" u="sng" dirty="0" smtClean="0">
                <a:cs typeface="Aharoni" panose="02010803020104030203" pitchFamily="2" charset="-79"/>
              </a:rPr>
              <a:t>Теплопостачання</a:t>
            </a:r>
            <a:br>
              <a:rPr lang="uk-UA" sz="5400" u="sng" dirty="0" smtClean="0">
                <a:cs typeface="Aharoni" panose="02010803020104030203" pitchFamily="2" charset="-79"/>
              </a:rPr>
            </a:br>
            <a:r>
              <a:rPr lang="uk-UA" sz="5400" u="sng" dirty="0" smtClean="0">
                <a:cs typeface="Aharoni" panose="02010803020104030203" pitchFamily="2" charset="-79"/>
              </a:rPr>
              <a:t>та</a:t>
            </a:r>
            <a:br>
              <a:rPr lang="uk-UA" sz="5400" u="sng" dirty="0" smtClean="0">
                <a:cs typeface="Aharoni" panose="02010803020104030203" pitchFamily="2" charset="-79"/>
              </a:rPr>
            </a:br>
            <a:r>
              <a:rPr lang="uk-UA" sz="5400" u="sng" dirty="0" err="1" smtClean="0">
                <a:cs typeface="Aharoni" panose="02010803020104030203" pitchFamily="2" charset="-79"/>
              </a:rPr>
              <a:t>теплозбереження</a:t>
            </a:r>
            <a:endParaRPr lang="ru-RU" sz="5400" u="sng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941168"/>
            <a:ext cx="5580112" cy="1633736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виконали учні 11-Б</a:t>
            </a:r>
          </a:p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Ткаченко Павло</a:t>
            </a:r>
          </a:p>
          <a:p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</a:rPr>
              <a:t>Корж Олеся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13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6205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       </a:t>
            </a:r>
            <a:r>
              <a:rPr lang="uk-UA" sz="6000" u="sng" dirty="0" smtClean="0">
                <a:solidFill>
                  <a:schemeClr val="accent1"/>
                </a:solidFill>
              </a:rPr>
              <a:t>Економ тепло!</a:t>
            </a:r>
            <a:endParaRPr lang="ru-RU" sz="6000" u="sng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445224"/>
            <a:ext cx="442391" cy="680939"/>
          </a:xfrm>
        </p:spPr>
        <p:txBody>
          <a:bodyPr/>
          <a:lstStyle/>
          <a:p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" y="1700808"/>
            <a:ext cx="36004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59651"/>
            <a:ext cx="3688362" cy="191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55486"/>
            <a:ext cx="2816261" cy="2126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36086"/>
            <a:ext cx="2304256" cy="2043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873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46737">
            <a:off x="209790" y="2422497"/>
            <a:ext cx="8691910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chemeClr val="tx2">
                    <a:lumMod val="75000"/>
                  </a:schemeClr>
                </a:solidFill>
              </a:rPr>
              <a:t>Дякуємо за увагу!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48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 smtClean="0"/>
              <a:t>Тепло та температура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269289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000" dirty="0" smtClean="0"/>
              <a:t>Упродовж багатьох століть учені замислювались над тим,що таке тепло. 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uk-UA" sz="2000" dirty="0" smtClean="0"/>
              <a:t>Тривалий час теплоту розглядали як якусь невагому рідину,яка від більш    нагрітого тіла перетікає до менш нагрітого.                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У середині  XVIII століття Михайло Ломоносов створив власну теорію теплоти,яку виклав у праці «Роздуми про причини теплоти та холоду»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Теплота-це енергія,яка виникає за наявності тіл із різною температурою.</a:t>
            </a:r>
          </a:p>
          <a:p>
            <a:pPr marL="0" indent="0">
              <a:buNone/>
            </a:pPr>
            <a:r>
              <a:rPr lang="uk-UA" sz="2000" dirty="0" smtClean="0"/>
              <a:t>      Теплота вимірюється в калоріях.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000" dirty="0" smtClean="0"/>
              <a:t>Температура ж є мірою </a:t>
            </a:r>
            <a:r>
              <a:rPr lang="uk-UA" sz="2000" dirty="0"/>
              <a:t>і</a:t>
            </a:r>
            <a:r>
              <a:rPr lang="uk-UA" sz="2000" dirty="0" smtClean="0"/>
              <a:t>нтенсивності руху молекул у тілі. Температуру вимірюють термометром ,вона виражається у градусах.</a:t>
            </a:r>
            <a:endParaRPr lang="uk-UA" sz="2000" dirty="0" smtClean="0">
              <a:solidFill>
                <a:srgbClr val="000000"/>
              </a:solidFill>
              <a:latin typeface="Linux Libertine"/>
            </a:endParaRP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" y="4474111"/>
            <a:ext cx="2855979" cy="2141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00" y="4364391"/>
            <a:ext cx="3096370" cy="232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26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2">
              <a:lumMod val="9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uk-UA" b="1" u="sng" dirty="0" smtClean="0"/>
              <a:t>Вироблення тепла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1"/>
            <a:ext cx="8964488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1800" dirty="0" smtClean="0"/>
              <a:t>На будь-якому підприємстві теплопостачання є великі складні споруди-котельні та </a:t>
            </a:r>
          </a:p>
          <a:p>
            <a:pPr marL="0" indent="0">
              <a:buNone/>
            </a:pPr>
            <a:r>
              <a:rPr lang="uk-UA" sz="1800" dirty="0"/>
              <a:t>ц</a:t>
            </a:r>
            <a:r>
              <a:rPr lang="uk-UA" sz="1800" dirty="0" smtClean="0"/>
              <a:t>ентральні теплові пункти(ЦТП).</a:t>
            </a:r>
            <a:r>
              <a:rPr lang="uk-UA" sz="1800" dirty="0"/>
              <a:t> </a:t>
            </a:r>
            <a:r>
              <a:rPr lang="uk-UA" sz="1800" dirty="0" smtClean="0"/>
              <a:t>Серцем котельні є водогрійний котел. У ньому міститься вода,що підігрівається за допомогою продуктів згоряння будь-якого палива.</a:t>
            </a:r>
          </a:p>
          <a:p>
            <a:pPr marL="0" indent="0">
              <a:buNone/>
            </a:pPr>
            <a:r>
              <a:rPr lang="uk-UA" sz="1800" u="sng" dirty="0" smtClean="0"/>
              <a:t>Паливо-</a:t>
            </a:r>
            <a:r>
              <a:rPr lang="uk-UA" sz="1800" dirty="0" smtClean="0"/>
              <a:t>це речовина,яку спалюють щоб отримати енергію. У процесі горіння речовина </a:t>
            </a:r>
          </a:p>
          <a:p>
            <a:pPr marL="0" indent="0">
              <a:buNone/>
            </a:pPr>
            <a:r>
              <a:rPr lang="uk-UA" sz="1800" dirty="0" smtClean="0"/>
              <a:t>з‘єднується з киснем повітря і виділяє енергію. Енергія виділяється у вигляді теплоти</a:t>
            </a:r>
          </a:p>
          <a:p>
            <a:pPr marL="0" indent="0">
              <a:buNone/>
            </a:pPr>
            <a:r>
              <a:rPr lang="uk-UA" sz="1800" dirty="0" smtClean="0"/>
              <a:t>і світла. Паливо буває твердим,рідким і газоподібним.</a:t>
            </a:r>
          </a:p>
          <a:p>
            <a:pPr marL="0" indent="0">
              <a:buNone/>
            </a:pPr>
            <a:r>
              <a:rPr lang="uk-UA" sz="1800" u="sng" dirty="0" smtClean="0"/>
              <a:t>Паливні ресурси України</a:t>
            </a:r>
            <a:r>
              <a:rPr lang="uk-UA" sz="1800" dirty="0"/>
              <a:t> </a:t>
            </a:r>
            <a:r>
              <a:rPr lang="uk-UA" sz="1800" dirty="0" smtClean="0"/>
              <a:t>представлені здебільшого кам‘яним і бурим вугіллям. Основні</a:t>
            </a:r>
          </a:p>
          <a:p>
            <a:pPr marL="0" indent="0">
              <a:buNone/>
            </a:pPr>
            <a:r>
              <a:rPr lang="uk-UA" sz="1800" dirty="0" smtClean="0"/>
              <a:t>запаси кам‘яного вугілля зосереджені в Донецькому(98%) і Львівсько-Волинському (2%)</a:t>
            </a:r>
          </a:p>
          <a:p>
            <a:pPr marL="0" indent="0">
              <a:buNone/>
            </a:pPr>
            <a:r>
              <a:rPr lang="uk-UA" sz="1800" dirty="0" smtClean="0"/>
              <a:t>басейнах.</a:t>
            </a:r>
          </a:p>
          <a:p>
            <a:pPr marL="0" indent="0">
              <a:buNone/>
            </a:pPr>
            <a:r>
              <a:rPr lang="uk-UA" sz="1800" dirty="0" smtClean="0"/>
              <a:t>Тепло подається до споживачів за допомогою </a:t>
            </a:r>
            <a:r>
              <a:rPr lang="uk-UA" sz="1800" u="sng" dirty="0" smtClean="0"/>
              <a:t>центральної розподільної системи</a:t>
            </a:r>
            <a:r>
              <a:rPr lang="uk-UA" sz="1800" dirty="0" smtClean="0"/>
              <a:t>-мережа</a:t>
            </a:r>
          </a:p>
          <a:p>
            <a:pPr marL="0" indent="0">
              <a:buNone/>
            </a:pPr>
            <a:r>
              <a:rPr lang="uk-UA" sz="1800" dirty="0" smtClean="0"/>
              <a:t>трубопроводів завдяки якій теплоносій подається на центральні теплові пункти.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u="sng" dirty="0"/>
          </a:p>
          <a:p>
            <a:pPr marL="0" indent="0">
              <a:buNone/>
            </a:pPr>
            <a:endParaRPr lang="uk-UA" sz="1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7566"/>
            <a:ext cx="3629435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17566"/>
            <a:ext cx="388843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7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829">
              <a:schemeClr val="accent3">
                <a:lumMod val="20000"/>
                <a:lumOff val="80000"/>
              </a:schemeClr>
            </a:gs>
            <a:gs pos="0">
              <a:schemeClr val="accent3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707678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solidFill>
                  <a:schemeClr val="accent1">
                    <a:lumMod val="50000"/>
                  </a:schemeClr>
                </a:solidFill>
              </a:rPr>
              <a:t>Втрати тепла</a:t>
            </a:r>
            <a:endParaRPr lang="ru-RU" sz="3600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96752"/>
            <a:ext cx="554461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Важливою проблемою для багатьох підприємств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втрати тепла. Втрати відбуваються через течі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застарілих трубах. Ще однією причиною втрат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 є погана теплоізоляція труб. Втрати тепла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залежать і від того,наскільки центральні теплові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пункти віддалені від котелень. Чим далі  ЦТП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розташований від котельні,тим більше тепла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втрачатиметься по дорозі до споживача.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того,щоб втрати тепла було якнайменше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 дотримуватися деяких правил.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Наприклад,щоб тепла втрачалося менше,сталеві </a:t>
            </a:r>
          </a:p>
          <a:p>
            <a:pPr marL="0" indent="0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труби обмотують теплоізоляційним  матеріалом.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1838"/>
            <a:ext cx="3070341" cy="216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4" y="4103075"/>
            <a:ext cx="3216664" cy="256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616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u="sng" dirty="0" smtClean="0"/>
              <a:t>Результати соціологічних досліджень</a:t>
            </a:r>
            <a:br>
              <a:rPr lang="uk-UA" sz="3600" u="sng" dirty="0" smtClean="0"/>
            </a:br>
            <a:r>
              <a:rPr lang="uk-UA" sz="3600" u="sng" dirty="0" smtClean="0"/>
              <a:t>щодо проблем у теплопостачанні </a:t>
            </a:r>
            <a:endParaRPr lang="ru-RU" sz="36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268959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uk-UA" sz="1800" dirty="0" smtClean="0"/>
              <a:t>Досить часто споживачі незадоволені тим,що в помешканнях холодно. За правилами</a:t>
            </a:r>
          </a:p>
          <a:p>
            <a:pPr marL="0" indent="0">
              <a:buNone/>
            </a:pPr>
            <a:r>
              <a:rPr lang="uk-UA" sz="1800" dirty="0" smtClean="0"/>
              <a:t>       надання житлово-комунальних послуг комфортна температура усередині приміщень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має бути нижчою 18 </a:t>
            </a:r>
            <a:r>
              <a:rPr lang="en-US" sz="1800" dirty="0" smtClean="0"/>
              <a:t>°C</a:t>
            </a:r>
            <a:r>
              <a:rPr lang="uk-UA" sz="1800" dirty="0" smtClean="0"/>
              <a:t>. Багато хто скаржиться,що температура у кімнатах не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піднімається вище 14…15 °</a:t>
            </a:r>
            <a:r>
              <a:rPr lang="en-US" sz="1800" dirty="0" smtClean="0"/>
              <a:t>C</a:t>
            </a:r>
            <a:endParaRPr lang="uk-UA" sz="1800" dirty="0" smtClean="0"/>
          </a:p>
          <a:p>
            <a:pPr>
              <a:buAutoNum type="arabicPeriod" startAt="2"/>
            </a:pPr>
            <a:r>
              <a:rPr lang="uk-UA" sz="1800" dirty="0" smtClean="0"/>
              <a:t>Ще одна проблема-несвоєчасний початок опалювального сезону.</a:t>
            </a:r>
          </a:p>
          <a:p>
            <a:pPr>
              <a:buAutoNum type="arabicPeriod" startAt="3"/>
            </a:pPr>
            <a:r>
              <a:rPr lang="uk-UA" sz="1800" dirty="0" smtClean="0"/>
              <a:t>Також є проблеми,пов‘язані з гарячою водою. Досить багато споживачів скаржаться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на недостатню температуру гарячої води. У деяких містах узагалі немає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централізованого гарячого водопостачання.</a:t>
            </a:r>
          </a:p>
          <a:p>
            <a:pPr>
              <a:buAutoNum type="arabicPeriod" startAt="4"/>
            </a:pPr>
            <a:r>
              <a:rPr lang="uk-UA" sz="1800" dirty="0" smtClean="0"/>
              <a:t>Багатьох споживачів не задовольняє вартість послуг теплопостачання-вони вважають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тарифи на послуги зависокими і такими,що не відповідають їх якості.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       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endParaRPr lang="uk-UA" sz="1800" dirty="0" smtClean="0"/>
          </a:p>
          <a:p>
            <a:pPr>
              <a:buFont typeface="+mj-lt"/>
              <a:buAutoNum type="arabicPeriod"/>
            </a:pPr>
            <a:endParaRPr lang="uk-UA" sz="1800" dirty="0" smtClean="0"/>
          </a:p>
          <a:p>
            <a:pPr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82595"/>
            <a:ext cx="2592288" cy="2475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52" y="4313573"/>
            <a:ext cx="2879673" cy="2396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9328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5">
              <a:lumMod val="40000"/>
              <a:lumOff val="60000"/>
            </a:schemeClr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466728" cy="1643782"/>
          </a:xfrm>
        </p:spPr>
        <p:txBody>
          <a:bodyPr>
            <a:normAutofit fontScale="90000"/>
          </a:bodyPr>
          <a:lstStyle/>
          <a:p>
            <a:r>
              <a:rPr lang="uk-UA" sz="3600" i="1" u="sng" dirty="0" smtClean="0">
                <a:solidFill>
                  <a:srgbClr val="002060"/>
                </a:solidFill>
              </a:rPr>
              <a:t>Дисципліна використання теплової енергії</a:t>
            </a:r>
            <a:endParaRPr lang="ru-RU" sz="3600" i="1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245422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/>
              <a:t>Тепловий комфорт у вашій квартирі та квартирах мешканців вашого будинку значною мірою залежить і</a:t>
            </a:r>
          </a:p>
          <a:p>
            <a:pPr marL="0" indent="0">
              <a:buNone/>
            </a:pPr>
            <a:r>
              <a:rPr lang="uk-UA" sz="1600" dirty="0" smtClean="0"/>
              <a:t>від дисципліни використання теплової енергії.</a:t>
            </a:r>
          </a:p>
          <a:p>
            <a:pPr marL="0" indent="0">
              <a:buNone/>
            </a:pPr>
            <a:r>
              <a:rPr lang="uk-UA" sz="1600" dirty="0" smtClean="0"/>
              <a:t>Іноді в одному і тому самому будинку в одній  чи кількох</a:t>
            </a:r>
          </a:p>
          <a:p>
            <a:pPr marL="0" indent="0">
              <a:buNone/>
            </a:pPr>
            <a:r>
              <a:rPr lang="uk-UA" sz="1600" dirty="0" smtClean="0"/>
              <a:t>квартирах люди мерзнуть,тоді як мешканці інших квартир</a:t>
            </a:r>
          </a:p>
          <a:p>
            <a:pPr marL="0" indent="0">
              <a:buNone/>
            </a:pPr>
            <a:r>
              <a:rPr lang="uk-UA" sz="1600" dirty="0" smtClean="0"/>
              <a:t>відчиняють навстіж квартирки навіть у лютий мороз.</a:t>
            </a:r>
          </a:p>
          <a:p>
            <a:pPr marL="0" indent="0">
              <a:buNone/>
            </a:pPr>
            <a:r>
              <a:rPr lang="uk-UA" sz="1600" dirty="0" smtClean="0"/>
              <a:t>Що може бути причиною такої ситуації?</a:t>
            </a:r>
          </a:p>
          <a:p>
            <a:pPr marL="0" indent="0">
              <a:buNone/>
            </a:pPr>
            <a:r>
              <a:rPr lang="uk-UA" sz="1600" dirty="0" smtClean="0"/>
              <a:t>На жаль,деякі несвідомі мешканці вважають,що у своїй </a:t>
            </a:r>
          </a:p>
          <a:p>
            <a:pPr marL="0" indent="0">
              <a:buNone/>
            </a:pPr>
            <a:r>
              <a:rPr lang="uk-UA" sz="1600" dirty="0" smtClean="0"/>
              <a:t>квартирі вони можуть робити все,що завгодно.</a:t>
            </a:r>
          </a:p>
          <a:p>
            <a:pPr marL="0" indent="0">
              <a:buNone/>
            </a:pPr>
            <a:r>
              <a:rPr lang="uk-UA" sz="1600" dirty="0" smtClean="0"/>
              <a:t>Вони здійснюють несанкціонований  вплив на систему</a:t>
            </a:r>
          </a:p>
          <a:p>
            <a:pPr marL="0" indent="0">
              <a:buNone/>
            </a:pPr>
            <a:r>
              <a:rPr lang="uk-UA" sz="1600" dirty="0" smtClean="0"/>
              <a:t>опалення будинку. Це робиться шляхом самовільного </a:t>
            </a:r>
          </a:p>
          <a:p>
            <a:pPr marL="0" indent="0">
              <a:buNone/>
            </a:pPr>
            <a:r>
              <a:rPr lang="uk-UA" sz="1600" dirty="0" smtClean="0"/>
              <a:t>встановлення додаткових нагрівальних приладів як у </a:t>
            </a:r>
          </a:p>
          <a:p>
            <a:pPr marL="0" indent="0">
              <a:buNone/>
            </a:pPr>
            <a:r>
              <a:rPr lang="uk-UA" sz="1600" dirty="0" smtClean="0"/>
              <a:t>кімнатах,так і на балконах і лоджіях. Такі люди гадають,що </a:t>
            </a:r>
          </a:p>
          <a:p>
            <a:pPr marL="0" indent="0">
              <a:buNone/>
            </a:pPr>
            <a:r>
              <a:rPr lang="uk-UA" sz="1600" dirty="0" smtClean="0"/>
              <a:t>тепла вистачить на всіх.</a:t>
            </a:r>
          </a:p>
          <a:p>
            <a:pPr marL="0" indent="0">
              <a:buNone/>
            </a:pPr>
            <a:r>
              <a:rPr lang="uk-UA" sz="1600" dirty="0" smtClean="0"/>
              <a:t>Але цього робити категорично не можна,оскільки в будинку існує гідравлічний зв‘язок між нагрівальними </a:t>
            </a:r>
          </a:p>
          <a:p>
            <a:pPr marL="0" indent="0">
              <a:buNone/>
            </a:pPr>
            <a:r>
              <a:rPr lang="uk-UA" sz="1600" dirty="0" smtClean="0"/>
              <a:t>приладами і трубопроводами різних квартир.</a:t>
            </a:r>
          </a:p>
          <a:p>
            <a:pPr marL="0" indent="0">
              <a:buNone/>
            </a:pPr>
            <a:r>
              <a:rPr lang="uk-UA" sz="1600" dirty="0" smtClean="0"/>
              <a:t>Тому дуже важливо розуміти,якщо ви збільшуєте кількість</a:t>
            </a:r>
          </a:p>
          <a:p>
            <a:pPr marL="0" indent="0">
              <a:buNone/>
            </a:pPr>
            <a:r>
              <a:rPr lang="uk-UA" sz="1600" dirty="0" smtClean="0"/>
              <a:t>теплових приладів,ви забираєте тепло з квартири свого сусіда.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060848"/>
            <a:ext cx="3008313" cy="42093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8" y="2123050"/>
            <a:ext cx="2808312" cy="2134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8" y="4497856"/>
            <a:ext cx="2808312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274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u="sng" dirty="0" smtClean="0">
                <a:solidFill>
                  <a:srgbClr val="92D050"/>
                </a:solidFill>
              </a:rPr>
              <a:t>Збереження та</a:t>
            </a:r>
            <a:br>
              <a:rPr lang="uk-UA" sz="4000" b="1" u="sng" dirty="0" smtClean="0">
                <a:solidFill>
                  <a:srgbClr val="92D050"/>
                </a:solidFill>
              </a:rPr>
            </a:br>
            <a:r>
              <a:rPr lang="uk-UA" sz="4000" b="1" u="sng" dirty="0" smtClean="0">
                <a:solidFill>
                  <a:srgbClr val="92D050"/>
                </a:solidFill>
              </a:rPr>
              <a:t>розумне використання тепла</a:t>
            </a:r>
            <a:endParaRPr lang="ru-RU" sz="4000" b="1" u="sng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1"/>
            <a:ext cx="8784976" cy="30963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1800" dirty="0" smtClean="0"/>
              <a:t>  </a:t>
            </a:r>
            <a:r>
              <a:rPr lang="uk-UA" sz="1800" b="1" dirty="0" smtClean="0"/>
              <a:t>У теплопостачанні основна проблема полягає не лише в тому,як подати достатньо</a:t>
            </a:r>
          </a:p>
          <a:p>
            <a:pPr marL="0" indent="0">
              <a:buNone/>
            </a:pPr>
            <a:r>
              <a:rPr lang="uk-UA" sz="1800" b="1" dirty="0" smtClean="0"/>
              <a:t>тепла споживачам,а й у тому,як його зберегти. У приміщеннях(класі,квартирі) тепло</a:t>
            </a:r>
          </a:p>
          <a:p>
            <a:pPr marL="0" indent="0">
              <a:buNone/>
            </a:pPr>
            <a:r>
              <a:rPr lang="uk-UA" sz="1800" b="1" dirty="0" smtClean="0"/>
              <a:t>втрачається двома способами:</a:t>
            </a:r>
          </a:p>
          <a:p>
            <a:pPr marL="0" indent="0">
              <a:buNone/>
            </a:pPr>
            <a:r>
              <a:rPr lang="uk-UA" sz="1800" b="1" dirty="0" smtClean="0"/>
              <a:t>1.)   протяг(інфільтрація через щілини),внаслідок чого теплове повітря видувається з 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    приміщення,а натомість надходить холодне.</a:t>
            </a:r>
          </a:p>
          <a:p>
            <a:pPr marL="0" indent="0">
              <a:buNone/>
            </a:pPr>
            <a:r>
              <a:rPr lang="uk-UA" sz="1800" b="1" dirty="0" smtClean="0"/>
              <a:t>2.)    передача тепла у довкілля від внутрішнього повітря приміщення до зовнішнього</a:t>
            </a:r>
          </a:p>
          <a:p>
            <a:pPr marL="0" indent="0">
              <a:buNone/>
            </a:pPr>
            <a:r>
              <a:rPr lang="uk-UA" sz="1800" b="1" dirty="0" smtClean="0"/>
              <a:t>Щоб навести лад на своїй великій планеті,потрібно починати з малого –з наведення</a:t>
            </a:r>
          </a:p>
          <a:p>
            <a:pPr marL="0" indent="0">
              <a:buNone/>
            </a:pPr>
            <a:r>
              <a:rPr lang="uk-UA" sz="1800" b="1" dirty="0" smtClean="0"/>
              <a:t>порядку у власній квартирі та будинку,щоб марно не втрачати тепло. 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Якщо ви зберігатимете та раціонально використовуватимете теплову енергію,таким чином ви зменшите спалювання палива на її виробництво,і відповідно,зменшите викиди вуглекислого газу </a:t>
            </a:r>
          </a:p>
          <a:p>
            <a:pPr marL="0" indent="0">
              <a:buNone/>
            </a:pPr>
            <a:r>
              <a:rPr lang="uk-UA" sz="1800" b="1" dirty="0" smtClean="0"/>
              <a:t>та інших продуктів згоряння палива.</a:t>
            </a:r>
          </a:p>
          <a:p>
            <a:pPr marL="0" indent="0">
              <a:buNone/>
            </a:pPr>
            <a:r>
              <a:rPr lang="uk-UA" sz="1800" b="1" dirty="0"/>
              <a:t> </a:t>
            </a:r>
            <a:r>
              <a:rPr lang="uk-UA" sz="1800" b="1" dirty="0" smtClean="0"/>
              <a:t>   Таким чином,раціональне використання теплової енергії є обов‘язком кожного свідомого та </a:t>
            </a:r>
          </a:p>
          <a:p>
            <a:pPr marL="0" indent="0">
              <a:buNone/>
            </a:pPr>
            <a:r>
              <a:rPr lang="uk-UA" sz="1800" b="1" dirty="0" smtClean="0"/>
              <a:t>відповідального споживача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uk-UA" sz="1800" u="sng" dirty="0"/>
              <a:t> </a:t>
            </a:r>
            <a:r>
              <a:rPr lang="uk-UA" sz="1800" u="sng" dirty="0" smtClean="0"/>
              <a:t>      </a:t>
            </a:r>
            <a:endParaRPr lang="ru-RU" sz="18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6" y="4356994"/>
            <a:ext cx="2088232" cy="2382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63659"/>
            <a:ext cx="3312368" cy="2458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280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272808" cy="1045418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solidFill>
                  <a:srgbClr val="002060"/>
                </a:solidFill>
              </a:rPr>
              <a:t>Економимо,вкладаючи кошти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3937" y="1484784"/>
            <a:ext cx="5568950" cy="6180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1800" dirty="0" smtClean="0"/>
              <a:t>Належна теплоізоляція будинку дає змогу знизити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вдвічі,а то й втричі витрати на опалення!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 smtClean="0"/>
              <a:t>Періодичне промивання батарей забезпечує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необхідний тепловий режим у квартирі без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додаткових витрат енергії.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 smtClean="0"/>
              <a:t>Регулятори температури на опалювальних радіаторах дають можливість регулювати тепловий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режим у кімнатах. Якщо на вулиці потеплішало,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можна зменшити подачу тепла. Вартість одного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регулятора становить приблизно 500 грн.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Уночі слід підтримувати дещо нижчу температуру -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r>
              <a:rPr lang="uk-UA" sz="1800" dirty="0" smtClean="0"/>
              <a:t>       це корисно для здоров‘я.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dirty="0" smtClean="0"/>
              <a:t>Встановлення лічильників тепла та гарячої води </a:t>
            </a:r>
          </a:p>
          <a:p>
            <a:pPr marL="0" indent="0">
              <a:buNone/>
            </a:pPr>
            <a:r>
              <a:rPr lang="uk-UA" sz="1800" dirty="0" smtClean="0"/>
              <a:t>       дає змогу сплачувати лише за спожиті ресурси.</a:t>
            </a:r>
          </a:p>
          <a:p>
            <a:pPr marL="0" indent="0">
              <a:buNone/>
            </a:pPr>
            <a:r>
              <a:rPr lang="uk-UA" sz="1800" dirty="0" smtClean="0"/>
              <a:t>       </a:t>
            </a:r>
          </a:p>
          <a:p>
            <a:pPr marL="0" indent="0">
              <a:buNone/>
            </a:pPr>
            <a:endParaRPr lang="uk-UA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12776"/>
            <a:ext cx="3025153" cy="2177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832351"/>
            <a:ext cx="3025154" cy="2425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167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u="sng" dirty="0" smtClean="0">
                <a:solidFill>
                  <a:srgbClr val="00B050"/>
                </a:solidFill>
              </a:rPr>
              <a:t>Цікаві факти</a:t>
            </a:r>
            <a:endParaRPr lang="ru-RU" sz="6000" u="sng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Чи знаєте ви,що</a:t>
            </a:r>
            <a:r>
              <a:rPr lang="ru-RU" sz="2800" dirty="0" smtClean="0"/>
              <a:t>…</a:t>
            </a:r>
          </a:p>
          <a:p>
            <a:r>
              <a:rPr lang="uk-UA" sz="2400" dirty="0" smtClean="0"/>
              <a:t>відчуватимете холод навіть за високої температури усередині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приміщення,якщо підлога або стіни-холодні?</a:t>
            </a:r>
          </a:p>
          <a:p>
            <a:r>
              <a:rPr lang="uk-UA" sz="2400" dirty="0" smtClean="0"/>
              <a:t>10 см синтетичної шерсті утеплюють так само добре,як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бетонна стіна завтовшки більш як 4 метри?</a:t>
            </a:r>
          </a:p>
          <a:p>
            <a:r>
              <a:rPr lang="uk-UA" sz="2400" dirty="0" smtClean="0"/>
              <a:t>теплий зручний одяг-ідеальне джерело тепла?</a:t>
            </a:r>
          </a:p>
          <a:p>
            <a:r>
              <a:rPr lang="uk-UA" sz="2400" dirty="0" smtClean="0"/>
              <a:t>сучасні шибки відбивають теплове випромінювання,але пропускають світло,що знижує втрати тепла через скло на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60…70%?</a:t>
            </a:r>
          </a:p>
          <a:p>
            <a:r>
              <a:rPr lang="uk-UA" sz="2400" dirty="0" smtClean="0"/>
              <a:t>дерева навколо будинку сприяють збереженню тепла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усередині приміщення? </a:t>
            </a:r>
          </a:p>
        </p:txBody>
      </p:sp>
    </p:spTree>
    <p:extLst>
      <p:ext uri="{BB962C8B-B14F-4D97-AF65-F5344CB8AC3E}">
        <p14:creationId xmlns:p14="http://schemas.microsoft.com/office/powerpoint/2010/main" val="1699799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818</Words>
  <Application>Microsoft Office PowerPoint</Application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Теплопостачання та теплозбереження</vt:lpstr>
      <vt:lpstr>Тепло та температура</vt:lpstr>
      <vt:lpstr>Вироблення тепла</vt:lpstr>
      <vt:lpstr>Втрати тепла</vt:lpstr>
      <vt:lpstr>Результати соціологічних досліджень щодо проблем у теплопостачанні </vt:lpstr>
      <vt:lpstr>Дисципліна використання теплової енергії</vt:lpstr>
      <vt:lpstr>Збереження та розумне використання тепла</vt:lpstr>
      <vt:lpstr>Економимо,вкладаючи кошти</vt:lpstr>
      <vt:lpstr>Цікаві факти</vt:lpstr>
      <vt:lpstr>       Економ тепло!</vt:lpstr>
      <vt:lpstr>Дякуємо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Теплопостачання та теплозбереження</dc:title>
  <dc:creator>Саня</dc:creator>
  <cp:lastModifiedBy>Саня</cp:lastModifiedBy>
  <cp:revision>26</cp:revision>
  <dcterms:created xsi:type="dcterms:W3CDTF">2015-01-31T13:43:43Z</dcterms:created>
  <dcterms:modified xsi:type="dcterms:W3CDTF">2015-02-02T17:49:58Z</dcterms:modified>
</cp:coreProperties>
</file>