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6" autoAdjust="0"/>
  </p:normalViewPr>
  <p:slideViewPr>
    <p:cSldViewPr>
      <p:cViewPr>
        <p:scale>
          <a:sx n="66" d="100"/>
          <a:sy n="66" d="100"/>
        </p:scale>
        <p:origin x="-11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06282FC-65EE-459B-85F7-4620089BBF1C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D6BF9F7-2043-4C6B-94B4-249464A7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uk-UA" smtClean="0">
                <a:latin typeface="Arial" charset="0"/>
              </a:rPr>
              <a:t>Б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3.sablya\Transport\For_Luda\DTEK\ксо\1TZ4CX~P\template-0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786563" y="14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72E4-8E44-4AEC-80E8-326D59449F2A}" type="datetimeFigureOut">
              <a:rPr lang="ru-RU"/>
              <a:pPr>
                <a:defRPr/>
              </a:pPr>
              <a:t>10.02.2015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8E71-5BEE-4EFC-8C17-313717A69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C35FB-A005-4FF4-BBD3-C750AC94C35C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7FC7-0D61-4272-B190-B6B86BD1D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FEF9-811B-4689-9801-D8ADC3B80EC8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346D-049D-468C-BAB8-C701663C3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3.sablya\Transport\For_Luda\DTEK\ксо\1TZ4CX~P\template-0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043890" cy="428628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3pPr algn="l">
              <a:defRPr/>
            </a:lvl3pPr>
          </a:lstStyle>
          <a:p>
            <a:pPr lvl="0"/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3B98-E2C2-4455-96EA-6E28350BFBB5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8ADF-EEA4-44FA-9641-C1BA63879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3.sablya\Transport\For_Luda\DTEK\ксо\today\template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9F25-B91C-4D11-AB4E-82290B5D8F70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E1BE-4F83-4950-ACAE-41BE81F56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D821-8726-423C-9E1C-413B0BDB8303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089A-6FAB-4C88-8AA3-514922DD2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233E-FA89-4993-B1A6-0F6B165852F4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D0A9-0D94-4C7B-8395-9119FD2EA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9167-EB46-491E-B294-80B5BB9DD43B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DBC5-7EDB-47FE-ADA4-86EA32F0D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1006-00AD-4CA9-831C-237E4D970CDA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5F0B-38B0-4DC1-A5A2-21667588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0684-45C0-40BB-8155-A8BF89830C87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18FF-8D14-4B11-AC70-5BA34CDF9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36C6-D3F0-4C37-9D58-304431B91FFA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A5789-98C6-4C02-80B6-A6BF2CE95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B05AC-A9DC-4396-8808-870E8FC07599}" type="datetimeFigureOut">
              <a:rPr lang="ru-RU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835B50-19BF-41AD-A11E-B181C136E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39750" y="1052513"/>
            <a:ext cx="7000875" cy="4737100"/>
          </a:xfrm>
        </p:spPr>
        <p:txBody>
          <a:bodyPr/>
          <a:lstStyle/>
          <a:p>
            <a:pPr eaLnBrk="1" hangingPunct="1"/>
            <a:endParaRPr lang="ru-RU" sz="3200" smtClean="0"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43813" y="142875"/>
            <a:ext cx="1271587" cy="5667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dirty="0" smtClean="0"/>
              <a:t>дата</a:t>
            </a:r>
            <a:endParaRPr lang="ru-RU" sz="2000" dirty="0"/>
          </a:p>
        </p:txBody>
      </p:sp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900113" y="404813"/>
            <a:ext cx="7127875" cy="6453187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b="1">
                <a:solidFill>
                  <a:schemeClr val="folHlink"/>
                </a:solidFill>
              </a:rPr>
              <a:t>Урок  з  теми</a:t>
            </a:r>
          </a:p>
          <a:p>
            <a:pPr algn="ctr"/>
            <a:endParaRPr lang="uk-UA" sz="3600" b="1">
              <a:solidFill>
                <a:schemeClr val="folHlink"/>
              </a:solidFill>
            </a:endParaRPr>
          </a:p>
          <a:p>
            <a:pPr algn="ctr"/>
            <a:r>
              <a:rPr lang="uk-UA" sz="3600" b="1">
                <a:solidFill>
                  <a:schemeClr val="folHlink"/>
                </a:solidFill>
              </a:rPr>
              <a:t>“ ЕКОНОМНО  ЖИТИ –</a:t>
            </a:r>
          </a:p>
          <a:p>
            <a:pPr algn="ctr"/>
            <a:r>
              <a:rPr lang="uk-UA" sz="3600" b="1">
                <a:solidFill>
                  <a:schemeClr val="folHlink"/>
                </a:solidFill>
              </a:rPr>
              <a:t>СЕБЕ І КРАЇНУ </a:t>
            </a:r>
          </a:p>
          <a:p>
            <a:pPr algn="ctr"/>
            <a:r>
              <a:rPr lang="uk-UA" sz="3600" b="1">
                <a:solidFill>
                  <a:schemeClr val="folHlink"/>
                </a:solidFill>
              </a:rPr>
              <a:t>ЗБАГАТИТИ”</a:t>
            </a:r>
            <a:endParaRPr lang="ru-RU" sz="36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chemeClr val="hlink"/>
                </a:solidFill>
                <a:latin typeface="Arial" charset="0"/>
              </a:rPr>
              <a:t>Завдання  для  груп. Група № 1.</a:t>
            </a:r>
            <a:endParaRPr lang="ru-RU" sz="32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060575"/>
            <a:ext cx="8043863" cy="4165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   </a:t>
            </a:r>
            <a:r>
              <a:rPr lang="uk-UA" sz="1600" i="1" smtClean="0">
                <a:latin typeface="Arial" charset="0"/>
              </a:rPr>
              <a:t>Ви  повернулися  додому  зі  школи о 17 годині  і  ввімкнули  світильники  в  квартирі  (10  ламп  розжарення), телевізор, комп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ютер. Добре поївши, ви сіли  за  уроки  і  забули  про всі  електроприлади, що  працюють. Схаменулися  аж о 22  годині  і  тільки  тоді  вимкнули  “зайві” прилади. Визначте  кількість  електроенергії ,  яка  була  використана  за  цей  час, її  вартість  і  зробіть  розрахунки  використаної  енергії   у  випадку коли  б ви  не  вмикали  “зайві” прилади.  Потужність  телевізора  120 Вт, комп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тера-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250 Вт, лампи розжарення -100 Вт. </a:t>
            </a:r>
            <a:endParaRPr lang="en-US" sz="16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   Завдання  групи  № 2.</a:t>
            </a: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420938"/>
            <a:ext cx="8043863" cy="3805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   </a:t>
            </a:r>
            <a:r>
              <a:rPr lang="uk-UA" sz="1600" i="1" smtClean="0">
                <a:latin typeface="Arial" charset="0"/>
              </a:rPr>
              <a:t>У  вашій  квартирі  для  освітлення  використовуються 20 ламп  розжарення.  Яку  кількість  електроенергії  і  грошей  можна  зекономити протягом  місяця, замінивши ці  лампи на  таку  ж  кількість ламп “економок”, сила  світла  яких  така  ж ,як  у  лампочки  розжарення.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Потужністьлампи  розжарення  100 Вт,  а  лампи  “економки” – 20 Вт.</a:t>
            </a:r>
            <a:endParaRPr lang="ru-RU" sz="16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Завдання  групи  №3.</a:t>
            </a: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205038"/>
            <a:ext cx="8043863" cy="40211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У  стоквартирному  п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ятиповерховому </a:t>
            </a:r>
            <a:r>
              <a:rPr lang="uk-UA" sz="1600" i="1" smtClean="0">
                <a:latin typeface="Arial" charset="0"/>
              </a:rPr>
              <a:t> будинку  є  шість  під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їздів .         На кожному  поверсі  протягом  вечірнього  і нічного  часу  горить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лампочка  розжарення  потужністю  100 Вт. Яку  кількість  енергії  і         грошей  можна   зекономити  протягом  місяця,  встановивши датчики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руху  і  замінивши  лампочки  розжарення  на  лампочки  економки”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потужністю  20  Вт ?. </a:t>
            </a:r>
            <a:endParaRPr lang="en-US" sz="16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Пам</a:t>
            </a:r>
            <a:r>
              <a:rPr lang="en-US" sz="3200" smtClean="0">
                <a:solidFill>
                  <a:schemeClr val="hlink"/>
                </a:solidFill>
                <a:latin typeface="Arial" charset="0"/>
                <a:cs typeface="Arial" charset="0"/>
              </a:rPr>
              <a:t>‘</a:t>
            </a:r>
            <a:r>
              <a:rPr lang="uk-UA" sz="3200" smtClean="0">
                <a:solidFill>
                  <a:schemeClr val="hlink"/>
                </a:solidFill>
                <a:latin typeface="Arial" charset="0"/>
                <a:cs typeface="Arial" charset="0"/>
              </a:rPr>
              <a:t>ятка  з  енергозбереження.</a:t>
            </a:r>
            <a:endParaRPr lang="en-US" sz="3200" smtClean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133600"/>
            <a:ext cx="8043863" cy="4092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uk-UA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  </a:t>
            </a:r>
            <a:r>
              <a:rPr lang="uk-UA" sz="1600" i="1" smtClean="0">
                <a:latin typeface="Arial" charset="0"/>
              </a:rPr>
              <a:t>Учням  пропонується  підвести  підсумки  і  запропонувати  необхідні  поради</a:t>
            </a:r>
            <a:r>
              <a:rPr lang="uk-UA" sz="1600" smtClean="0">
                <a:latin typeface="Arial" charset="0"/>
              </a:rPr>
              <a:t> </a:t>
            </a:r>
            <a:r>
              <a:rPr lang="uk-UA" sz="1600" i="1" smtClean="0">
                <a:latin typeface="Arial" charset="0"/>
              </a:rPr>
              <a:t>  з  економного  використання  енергетичних  ресурсів  у  себе  вдома,  у  школі,  у  місті  чи  деінде та  записати  їх  у  вигляді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“ Пам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тки  енергозбереження”</a:t>
            </a:r>
            <a:endParaRPr lang="en-US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2800" smtClean="0">
                <a:solidFill>
                  <a:schemeClr val="hlink"/>
                </a:solidFill>
                <a:latin typeface="Arial" charset="0"/>
              </a:rPr>
              <a:t>Рефлексія. Підсумок  уроку.</a:t>
            </a:r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 Домашнє  завдання.</a:t>
            </a: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205038"/>
            <a:ext cx="8043863" cy="40211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*  </a:t>
            </a:r>
            <a:r>
              <a:rPr lang="uk-UA" sz="1600" i="1" smtClean="0">
                <a:latin typeface="Arial" charset="0"/>
              </a:rPr>
              <a:t>Учням  пропонується  порівняти  наскільки виправдалися  їх   очікування.</a:t>
            </a:r>
          </a:p>
          <a:p>
            <a:pPr eaLnBrk="1" hangingPunct="1">
              <a:buFont typeface="Arial" charset="0"/>
              <a:buNone/>
            </a:pPr>
            <a:endParaRPr lang="uk-UA" sz="16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*   Учитель  робить  висновки  іаналіз  роботи  учнів  на  уроці.</a:t>
            </a:r>
          </a:p>
          <a:p>
            <a:pPr eaLnBrk="1" hangingPunct="1">
              <a:buFont typeface="Arial" charset="0"/>
              <a:buNone/>
            </a:pPr>
            <a:endParaRPr lang="uk-UA" sz="16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*   Учням пропонується  провести  бесіди  з  даного  питання  в  інших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класах на  виховних  годинах  по  енергозбереженню,  на  батьківській    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конференції.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*   Домашнє  завдання  заключається в тому , що  учні  повинні  розповсюдити  серед  своїх  друзів  та  знайомих “Пам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ятку  з  енергозбереження”</a:t>
            </a:r>
            <a:endParaRPr lang="en-US" sz="16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chemeClr val="hlink"/>
                </a:solidFill>
                <a:latin typeface="Arial" charset="0"/>
              </a:rPr>
              <a:t>МЕТА УРОКУ:</a:t>
            </a:r>
            <a:endParaRPr lang="ru-RU" sz="36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827088" y="1989138"/>
            <a:ext cx="8043862" cy="4452937"/>
          </a:xfrm>
        </p:spPr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     </a:t>
            </a:r>
          </a:p>
          <a:p>
            <a:pPr eaLnBrk="1" hangingPunct="1"/>
            <a:endParaRPr lang="uk-UA" smtClean="0">
              <a:latin typeface="Arial" charset="0"/>
            </a:endParaRPr>
          </a:p>
          <a:p>
            <a:pPr eaLnBrk="1" hangingPunct="1"/>
            <a:r>
              <a:rPr lang="uk-UA" smtClean="0">
                <a:latin typeface="Arial" charset="0"/>
              </a:rPr>
              <a:t>    </a:t>
            </a:r>
            <a:r>
              <a:rPr lang="uk-UA" sz="1800" i="1" smtClean="0">
                <a:latin typeface="Arial" charset="0"/>
              </a:rPr>
              <a:t>Ознайомити  учнів  з  матеріалами  про  енергетику  і енерго-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                       збереження;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розвивати вміння  працювати  в  групах ,  аналізувати,  порів-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                    нювати,  робити  самостійно висновки  на  основі  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                    здобітих  знань  з  фізики,  хімії,  екології ;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виховувати  екологічне  мислення,  толерантність,  прагнення </a:t>
            </a:r>
          </a:p>
          <a:p>
            <a:pPr eaLnBrk="1" hangingPunct="1"/>
            <a:r>
              <a:rPr lang="uk-UA" sz="1800" i="1" smtClean="0">
                <a:latin typeface="Arial" charset="0"/>
              </a:rPr>
              <a:t>                        до  поповнення  знань.</a:t>
            </a:r>
            <a:endParaRPr lang="ru-RU" sz="18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Необхідні  матеріали та обладнання:</a:t>
            </a: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755650" y="1844675"/>
            <a:ext cx="8043863" cy="4381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      *  </a:t>
            </a:r>
            <a:r>
              <a:rPr lang="uk-UA" sz="1800" i="1" smtClean="0">
                <a:latin typeface="Arial" charset="0"/>
              </a:rPr>
              <a:t>  комп</a:t>
            </a:r>
            <a:r>
              <a:rPr lang="en-US" sz="1800" i="1" smtClean="0">
                <a:latin typeface="Arial" charset="0"/>
                <a:cs typeface="Arial" charset="0"/>
              </a:rPr>
              <a:t>‘</a:t>
            </a:r>
            <a:r>
              <a:rPr lang="uk-UA" sz="1800" i="1" smtClean="0">
                <a:latin typeface="Arial" charset="0"/>
                <a:cs typeface="Arial" charset="0"/>
              </a:rPr>
              <a:t> ютер   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проектор;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екран;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аркуші  паперу;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маркери;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магнітики;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листочки  з  клейкою  полоскою;</a:t>
            </a:r>
          </a:p>
          <a:p>
            <a:pPr eaLnBrk="1" hangingPunct="1">
              <a:buFont typeface="Arial" charset="0"/>
              <a:buNone/>
            </a:pPr>
            <a:r>
              <a:rPr lang="uk-UA" sz="1800" i="1" smtClean="0">
                <a:latin typeface="Arial" charset="0"/>
                <a:cs typeface="Arial" charset="0"/>
              </a:rPr>
              <a:t>          *    зразки  завдань  для  груп.</a:t>
            </a:r>
            <a:endParaRPr lang="en-US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600" smtClean="0">
                <a:solidFill>
                  <a:schemeClr val="hlink"/>
                </a:solidFill>
                <a:latin typeface="Arial" charset="0"/>
              </a:rPr>
              <a:t>План  уроку:</a:t>
            </a:r>
            <a:endParaRPr lang="ru-RU" sz="36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>
          <a:xfrm>
            <a:off x="755650" y="1844675"/>
            <a:ext cx="8043863" cy="4381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1.  Огранізаційний  момент. Очікування.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2.  Мотивація  навчання.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3.  Споживачі  енергії і  енргозбереження  в нашому  місті.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4.  Проблеми  теплозбереження  в  школі.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5.  Проблеми  енергозбереження  в   будинку ,  квартирі.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6.  Памятка з  енергозбереження.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7,  Рефлексія.  Підсумок  уроку. Домашнє  завдання.</a:t>
            </a:r>
            <a:endParaRPr lang="ru-RU" sz="16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Організаційний  момент.</a:t>
            </a:r>
            <a:r>
              <a:rPr lang="uk-UA" sz="3600" smtClean="0">
                <a:solidFill>
                  <a:schemeClr val="hlink"/>
                </a:solidFill>
                <a:latin typeface="Arial" charset="0"/>
              </a:rPr>
              <a:t> Очікування.</a:t>
            </a:r>
            <a:endParaRPr lang="ru-RU" sz="36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755650" y="1989138"/>
            <a:ext cx="8043863" cy="43100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</a:t>
            </a:r>
            <a:r>
              <a:rPr lang="uk-UA" sz="1600" i="1" smtClean="0">
                <a:latin typeface="Arial" charset="0"/>
              </a:rPr>
              <a:t>Учням  повідомляється  тема   уроку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і  пропонується  на листочках  з клейкою</a:t>
            </a:r>
          </a:p>
          <a:p>
            <a:pPr eaLnBrk="1" hangingPunct="1">
              <a:buFont typeface="Arial" charset="0"/>
              <a:buNone/>
            </a:pPr>
            <a:endParaRPr lang="uk-UA" sz="1600" i="1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полоскою записати свої  очікування</a:t>
            </a:r>
            <a:endParaRPr lang="ru-RU" sz="1600" smtClean="0">
              <a:latin typeface="Arial" charset="0"/>
            </a:endParaRPr>
          </a:p>
        </p:txBody>
      </p:sp>
      <p:sp>
        <p:nvSpPr>
          <p:cNvPr id="34820" name="Содержимое 2"/>
          <p:cNvSpPr>
            <a:spLocks/>
          </p:cNvSpPr>
          <p:nvPr/>
        </p:nvSpPr>
        <p:spPr bwMode="auto">
          <a:xfrm>
            <a:off x="755650" y="1700213"/>
            <a:ext cx="804386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uk-UA" sz="1600"/>
              <a:t>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uk-UA" sz="1600"/>
              <a:t>    </a:t>
            </a:r>
            <a:endParaRPr lang="ru-RU" sz="1600"/>
          </a:p>
        </p:txBody>
      </p:sp>
      <p:pic>
        <p:nvPicPr>
          <p:cNvPr id="34821" name="Picture 5" descr="j0285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133600"/>
            <a:ext cx="2519363" cy="338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3200" smtClean="0">
                <a:solidFill>
                  <a:schemeClr val="hlink"/>
                </a:solidFill>
                <a:latin typeface="Arial" charset="0"/>
              </a:rPr>
              <a:t>Мотивація навчання.</a:t>
            </a:r>
            <a:endParaRPr lang="ru-RU" sz="32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060575"/>
            <a:ext cx="8043863" cy="4165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*   </a:t>
            </a:r>
            <a:r>
              <a:rPr lang="uk-UA" sz="1600" i="1" smtClean="0">
                <a:latin typeface="Arial" charset="0"/>
              </a:rPr>
              <a:t>Учням  пропонується вдома  заповнити  таблицю середньодобових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витрат  електроенергії  в  квартирі.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*    </a:t>
            </a:r>
            <a:r>
              <a:rPr lang="uk-UA" sz="1600" i="1" u="sng" smtClean="0">
                <a:latin typeface="Arial" charset="0"/>
              </a:rPr>
              <a:t>Завдання  на  уроці: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а)  користуючись  своїми  даними визначити  кількість  спожитої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     енергії  за  місяць  і  її  вартість ( для   населення 1кВт год -0,258грн)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б)  обчислити яку  кількість палива (вугілля, нафти, газу) треба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     спалити для  отримання цієї  енергії і  стільки  виділиться при цьому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     вуглекислого газу в атмосферу.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  в)  Зробити ці  ж  розрахунки в масштабах  країни.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*    Висновок  про необхідність енергозберження.</a:t>
            </a:r>
          </a:p>
          <a:p>
            <a:pPr eaLnBrk="1" hangingPunct="1">
              <a:buFont typeface="Arial" charset="0"/>
              <a:buNone/>
            </a:pPr>
            <a:endParaRPr lang="ru-RU" sz="16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2800" smtClean="0">
                <a:solidFill>
                  <a:schemeClr val="hlink"/>
                </a:solidFill>
                <a:latin typeface="Arial" charset="0"/>
              </a:rPr>
              <a:t>Споживачі  енергії і енергозбереження у  нашому  місті.</a:t>
            </a:r>
            <a:endParaRPr lang="ru-RU" sz="28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276475"/>
            <a:ext cx="8043863" cy="3949700"/>
          </a:xfrm>
        </p:spPr>
        <p:txBody>
          <a:bodyPr/>
          <a:lstStyle/>
          <a:p>
            <a:pPr lvl="2" eaLnBrk="1" hangingPunct="1">
              <a:buFont typeface="Arial" charset="0"/>
              <a:buNone/>
            </a:pPr>
            <a:endParaRPr lang="uk-UA" sz="1800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buFont typeface="Arial" charset="0"/>
              <a:buNone/>
            </a:pPr>
            <a:endParaRPr lang="uk-UA" sz="1800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buFontTx/>
              <a:buChar char="•"/>
            </a:pPr>
            <a:r>
              <a:rPr lang="uk-UA" sz="1800" i="1" smtClean="0">
                <a:solidFill>
                  <a:schemeClr val="hlink"/>
                </a:solidFill>
                <a:latin typeface="Arial" charset="0"/>
              </a:rPr>
              <a:t>Перегляд  презентації  “Енергозбереження”</a:t>
            </a:r>
          </a:p>
          <a:p>
            <a:pPr lvl="2" eaLnBrk="1" hangingPunct="1">
              <a:buFontTx/>
              <a:buChar char="•"/>
            </a:pPr>
            <a:endParaRPr lang="uk-UA" sz="1800" i="1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buFontTx/>
              <a:buChar char="•"/>
            </a:pPr>
            <a:r>
              <a:rPr lang="uk-UA" sz="1800" i="1" smtClean="0">
                <a:solidFill>
                  <a:schemeClr val="hlink"/>
                </a:solidFill>
                <a:latin typeface="Arial" charset="0"/>
              </a:rPr>
              <a:t>Економити  енергію – це  розумно! </a:t>
            </a:r>
          </a:p>
          <a:p>
            <a:pPr lvl="2" eaLnBrk="1" hangingPunct="1">
              <a:buFontTx/>
              <a:buChar char="•"/>
            </a:pPr>
            <a:endParaRPr lang="uk-UA" sz="1800" i="1" smtClean="0">
              <a:solidFill>
                <a:schemeClr val="hlink"/>
              </a:solidFill>
              <a:latin typeface="Arial" charset="0"/>
            </a:endParaRPr>
          </a:p>
          <a:p>
            <a:pPr lvl="2" eaLnBrk="1" hangingPunct="1">
              <a:buFontTx/>
              <a:buChar char="•"/>
            </a:pPr>
            <a:r>
              <a:rPr lang="uk-UA" sz="1800" i="1" smtClean="0">
                <a:solidFill>
                  <a:schemeClr val="hlink"/>
                </a:solidFill>
                <a:latin typeface="Arial" charset="0"/>
              </a:rPr>
              <a:t>Бережімо  тепло  і світло.</a:t>
            </a:r>
            <a:endParaRPr lang="ru-RU" sz="1800" i="1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2800" b="1" smtClean="0">
                <a:solidFill>
                  <a:schemeClr val="hlink"/>
                </a:solidFill>
                <a:latin typeface="Arial" charset="0"/>
              </a:rPr>
              <a:t>Проблеми теплозбереження в рідній школі</a:t>
            </a:r>
            <a:endParaRPr lang="ru-RU" sz="28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755650" y="1989138"/>
            <a:ext cx="8043863" cy="42370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*  Групі  учнів  було  запропоновано  дослідити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температурний  режим  у школі протягом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 одного  з  найхолодніших днів  зими.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*  Результати  досліжень представлені  у виг-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ляді презентації “Теплозбереження   у  школі”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*  Проект  був  виготовлений протягом одного дня.</a:t>
            </a:r>
            <a:endParaRPr lang="ru-RU" sz="1600" i="1" smtClean="0">
              <a:latin typeface="Arial" charset="0"/>
            </a:endParaRPr>
          </a:p>
        </p:txBody>
      </p:sp>
      <p:pic>
        <p:nvPicPr>
          <p:cNvPr id="26628" name="Picture 4" descr="j02054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060575"/>
            <a:ext cx="2449512" cy="274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981075"/>
            <a:ext cx="8043862" cy="915988"/>
          </a:xfrm>
        </p:spPr>
        <p:txBody>
          <a:bodyPr/>
          <a:lstStyle/>
          <a:p>
            <a:pPr algn="l" eaLnBrk="1" hangingPunct="1"/>
            <a:r>
              <a:rPr lang="uk-UA" sz="2800" smtClean="0">
                <a:solidFill>
                  <a:schemeClr val="hlink"/>
                </a:solidFill>
                <a:latin typeface="Arial" charset="0"/>
              </a:rPr>
              <a:t>Проблеми  енергозбереження у  будинку, квартирах.</a:t>
            </a:r>
            <a:endParaRPr lang="ru-RU" sz="28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205038"/>
            <a:ext cx="8043863" cy="40211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</a:t>
            </a:r>
          </a:p>
          <a:p>
            <a:pPr eaLnBrk="1" hangingPunct="1">
              <a:buFont typeface="Arial" charset="0"/>
              <a:buNone/>
            </a:pPr>
            <a:endParaRPr lang="uk-UA" sz="16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smtClean="0">
                <a:latin typeface="Arial" charset="0"/>
              </a:rPr>
              <a:t>      </a:t>
            </a:r>
            <a:r>
              <a:rPr lang="uk-UA" sz="1600" i="1" u="sng" smtClean="0">
                <a:latin typeface="Arial" charset="0"/>
              </a:rPr>
              <a:t>Робота  в групах :</a:t>
            </a:r>
          </a:p>
          <a:p>
            <a:pPr eaLnBrk="1" hangingPunct="1">
              <a:buFont typeface="Arial" charset="0"/>
              <a:buNone/>
            </a:pPr>
            <a:endParaRPr lang="uk-UA" sz="1600" i="1" u="sng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Клас об</a:t>
            </a:r>
            <a:r>
              <a:rPr lang="en-US" sz="1600" i="1" smtClean="0">
                <a:latin typeface="Arial" charset="0"/>
                <a:cs typeface="Arial" charset="0"/>
              </a:rPr>
              <a:t>'</a:t>
            </a:r>
            <a:r>
              <a:rPr lang="uk-UA" sz="1600" i="1" smtClean="0">
                <a:latin typeface="Arial" charset="0"/>
              </a:rPr>
              <a:t>єднується  в три  групи,  кожній  з  яких  пропонується завдання.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Учні  в групі  повинні  проаналізувати  завдання,  знайти  і  записати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</a:rPr>
              <a:t>         необхідні  дані,  розв</a:t>
            </a:r>
            <a:r>
              <a:rPr lang="en-US" sz="1600" i="1" smtClean="0">
                <a:latin typeface="Arial" charset="0"/>
                <a:cs typeface="Arial" charset="0"/>
              </a:rPr>
              <a:t>‘</a:t>
            </a:r>
            <a:r>
              <a:rPr lang="uk-UA" sz="1600" i="1" smtClean="0">
                <a:latin typeface="Arial" charset="0"/>
                <a:cs typeface="Arial" charset="0"/>
              </a:rPr>
              <a:t>язати  його, зробити  відповідні  висновки  і  пові-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   домити  класові.  Учні  класу  мають право  задавати  додаткові запи-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latin typeface="Arial" charset="0"/>
                <a:cs typeface="Arial" charset="0"/>
              </a:rPr>
              <a:t>         тання, робити  виправлення  чи  доповнення.</a:t>
            </a:r>
            <a:endParaRPr lang="en-US" sz="16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578</Words>
  <Application>Microsoft Office PowerPoint</Application>
  <PresentationFormat>Экран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Тема Office</vt:lpstr>
      <vt:lpstr>Тема Office</vt:lpstr>
      <vt:lpstr>Тема Office</vt:lpstr>
      <vt:lpstr>Тема Office</vt:lpstr>
      <vt:lpstr>Слайд 1</vt:lpstr>
      <vt:lpstr>МЕТА УРОКУ:</vt:lpstr>
      <vt:lpstr>Необхідні  матеріали та обладнання:</vt:lpstr>
      <vt:lpstr>План  уроку:</vt:lpstr>
      <vt:lpstr>Організаційний  момент. Очікування.</vt:lpstr>
      <vt:lpstr>Мотивація навчання.</vt:lpstr>
      <vt:lpstr>Споживачі  енергії і енергозбереження у  нашому  місті.</vt:lpstr>
      <vt:lpstr>Проблеми теплозбереження в рідній школі</vt:lpstr>
      <vt:lpstr>Проблеми  енергозбереження у  будинку, квартирах.</vt:lpstr>
      <vt:lpstr>Завдання  для  груп. Група № 1.</vt:lpstr>
      <vt:lpstr>   Завдання  групи  № 2.</vt:lpstr>
      <vt:lpstr>Завдання  групи  №3.</vt:lpstr>
      <vt:lpstr>Пам‘ятка  з  енергозбереження.</vt:lpstr>
      <vt:lpstr>Рефлексія. Підсумок  уроку. Домашнє  завдання.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System Administrator</dc:creator>
  <cp:lastModifiedBy>UserXP</cp:lastModifiedBy>
  <cp:revision>10</cp:revision>
  <dcterms:created xsi:type="dcterms:W3CDTF">2013-09-19T14:56:44Z</dcterms:created>
  <dcterms:modified xsi:type="dcterms:W3CDTF">2015-02-10T20:32:08Z</dcterms:modified>
</cp:coreProperties>
</file>